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56"/>
  </p:notesMasterIdLst>
  <p:sldIdLst>
    <p:sldId id="262" r:id="rId2"/>
    <p:sldId id="316" r:id="rId3"/>
    <p:sldId id="263" r:id="rId4"/>
    <p:sldId id="264" r:id="rId5"/>
    <p:sldId id="265" r:id="rId6"/>
    <p:sldId id="292" r:id="rId7"/>
    <p:sldId id="293" r:id="rId8"/>
    <p:sldId id="294" r:id="rId9"/>
    <p:sldId id="295" r:id="rId10"/>
    <p:sldId id="296" r:id="rId11"/>
    <p:sldId id="268" r:id="rId12"/>
    <p:sldId id="279" r:id="rId13"/>
    <p:sldId id="281" r:id="rId14"/>
    <p:sldId id="282" r:id="rId15"/>
    <p:sldId id="270" r:id="rId16"/>
    <p:sldId id="310" r:id="rId17"/>
    <p:sldId id="311" r:id="rId18"/>
    <p:sldId id="312" r:id="rId19"/>
    <p:sldId id="313" r:id="rId20"/>
    <p:sldId id="309" r:id="rId21"/>
    <p:sldId id="314" r:id="rId22"/>
    <p:sldId id="315" r:id="rId23"/>
    <p:sldId id="284" r:id="rId24"/>
    <p:sldId id="320" r:id="rId25"/>
    <p:sldId id="283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56" r:id="rId34"/>
    <p:sldId id="257" r:id="rId35"/>
    <p:sldId id="258" r:id="rId36"/>
    <p:sldId id="259" r:id="rId37"/>
    <p:sldId id="260" r:id="rId38"/>
    <p:sldId id="261" r:id="rId39"/>
    <p:sldId id="273" r:id="rId40"/>
    <p:sldId id="274" r:id="rId41"/>
    <p:sldId id="275" r:id="rId42"/>
    <p:sldId id="276" r:id="rId43"/>
    <p:sldId id="299" r:id="rId44"/>
    <p:sldId id="300" r:id="rId45"/>
    <p:sldId id="305" r:id="rId46"/>
    <p:sldId id="301" r:id="rId47"/>
    <p:sldId id="319" r:id="rId48"/>
    <p:sldId id="302" r:id="rId49"/>
    <p:sldId id="303" r:id="rId50"/>
    <p:sldId id="306" r:id="rId51"/>
    <p:sldId id="307" r:id="rId52"/>
    <p:sldId id="308" r:id="rId53"/>
    <p:sldId id="277" r:id="rId54"/>
    <p:sldId id="318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B0CDAD-93DA-4534-B567-5A5BE3C0C350}" v="59" dt="2018-07-09T14:32:00.7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87D94B-4D6D-4B84-856A-3469D2BD81F7}" type="datetimeFigureOut">
              <a:rPr lang="en-US"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91DB1-C817-417A-A168-5DF23FB6DE30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18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Prva faza Virtualne učionice traje od 15. svibnja 2018. do 9. srpnja 2018. godine. </a:t>
            </a:r>
          </a:p>
          <a:p>
            <a:r>
              <a:rPr lang="en-US"/>
              <a:t>U razdoblju od 10. srpnja do 19. kolovoza neće biti obaveznih aktivnosti.  </a:t>
            </a:r>
            <a:endParaRPr lang="en-US">
              <a:cs typeface="Calibri"/>
            </a:endParaRPr>
          </a:p>
          <a:p>
            <a:r>
              <a:rPr lang="en-US"/>
              <a:t>Tijekom školske godine 2018./2019. ovo virtualno okruženje za učenje, suradnju i komunikaciju koristit će se kao središnje mjesto podrške učiteljima i nastavnicima pri realizaciji nastave po novom kurikulumu predmeta Engleski jezik. Po potrebi će se trajanje produljiti i tijekom sljedećih godina. 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A91DB1-C817-417A-A168-5DF23FB6DE30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98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97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01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58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1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178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3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026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93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18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223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31356F-D143-44FA-8042-D429649A78E6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E6AAE5-6BD2-45F8-B39F-0C869CA09E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221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02C79-315F-483D-A1FD-2B28EB4C1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close up of a flag&#10;&#10;Description generated with very high confidence">
            <a:extLst>
              <a:ext uri="{FF2B5EF4-FFF2-40B4-BE49-F238E27FC236}">
                <a16:creationId xmlns:a16="http://schemas.microsoft.com/office/drawing/2014/main" id="{696C0759-4D0E-4C1B-9A2F-89D80E81F4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6000" y="443454"/>
            <a:ext cx="3204757" cy="1156016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CD57305-1F4D-43F8-945E-A8744F40B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760" y="373688"/>
            <a:ext cx="2392484" cy="1093503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36118EC9-073A-40DC-8783-F291D2108C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58" y="387467"/>
            <a:ext cx="2537457" cy="1134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A9EE7-7545-4281-BA19-6814CEB07E0B}"/>
              </a:ext>
            </a:extLst>
          </p:cNvPr>
          <p:cNvSpPr txBox="1"/>
          <p:nvPr/>
        </p:nvSpPr>
        <p:spPr>
          <a:xfrm>
            <a:off x="1223483" y="2176271"/>
            <a:ext cx="90541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err="1">
                <a:latin typeface="Times New Roman"/>
                <a:cs typeface="Times New Roman"/>
              </a:rPr>
              <a:t>Život</a:t>
            </a:r>
            <a:r>
              <a:rPr lang="en-US" sz="3600" b="1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Engleskog</a:t>
            </a:r>
            <a:r>
              <a:rPr lang="en-US" sz="3600" b="1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jezika</a:t>
            </a:r>
            <a:r>
              <a:rPr lang="en-US" sz="3600" b="1">
                <a:latin typeface="Times New Roman"/>
                <a:cs typeface="Times New Roman"/>
              </a:rPr>
              <a:t> u </a:t>
            </a:r>
            <a:r>
              <a:rPr lang="en-US" sz="3600" b="1" err="1">
                <a:latin typeface="Times New Roman"/>
                <a:cs typeface="Times New Roman"/>
              </a:rPr>
              <a:t>Školi</a:t>
            </a:r>
            <a:r>
              <a:rPr lang="en-US" sz="3600" b="1">
                <a:latin typeface="Times New Roman"/>
                <a:cs typeface="Times New Roman"/>
              </a:rPr>
              <a:t> </a:t>
            </a:r>
            <a:r>
              <a:rPr lang="en-US" sz="3600" b="1" err="1">
                <a:latin typeface="Times New Roman"/>
                <a:cs typeface="Times New Roman"/>
              </a:rPr>
              <a:t>za</a:t>
            </a:r>
            <a:r>
              <a:rPr lang="en-US" sz="3600" b="1">
                <a:latin typeface="Times New Roman"/>
                <a:cs typeface="Times New Roman"/>
              </a:rPr>
              <a:t> </a:t>
            </a:r>
            <a:r>
              <a:rPr lang="en-US" sz="3600" b="1" err="1">
                <a:latin typeface="Times New Roman"/>
                <a:cs typeface="Times New Roman"/>
              </a:rPr>
              <a:t>život</a:t>
            </a:r>
            <a:r>
              <a:rPr lang="en-US" sz="3600" b="1">
                <a:latin typeface="Times New Roman"/>
                <a:cs typeface="Times New Roman"/>
              </a:rPr>
              <a:t>  </a:t>
            </a: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E130291-C354-401B-8D77-18625277AD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291" y="3713304"/>
            <a:ext cx="2743200" cy="1056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C91526-F528-4CFE-A17C-4A02F463AD55}"/>
              </a:ext>
            </a:extLst>
          </p:cNvPr>
          <p:cNvSpPr txBox="1"/>
          <p:nvPr/>
        </p:nvSpPr>
        <p:spPr>
          <a:xfrm>
            <a:off x="143220" y="5118785"/>
            <a:ext cx="12199343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err="1">
                <a:latin typeface="Times New Roman"/>
                <a:cs typeface="Times New Roman"/>
              </a:rPr>
              <a:t>Prezentiraju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err="1">
                <a:latin typeface="Times New Roman"/>
                <a:cs typeface="Times New Roman"/>
              </a:rPr>
              <a:t>članovi</a:t>
            </a:r>
            <a:r>
              <a:rPr lang="en-US" sz="1600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Stručne</a:t>
            </a:r>
            <a:r>
              <a:rPr lang="en-US" sz="1600" b="1">
                <a:latin typeface="Times New Roman"/>
                <a:cs typeface="Times New Roman"/>
              </a:rPr>
              <a:t> </a:t>
            </a:r>
            <a:r>
              <a:rPr lang="en-US" sz="1600" b="1" err="1">
                <a:latin typeface="Times New Roman"/>
                <a:cs typeface="Times New Roman"/>
              </a:rPr>
              <a:t>radne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skupine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za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Engleski</a:t>
            </a:r>
            <a:r>
              <a:rPr lang="en-US" sz="1600" b="1">
                <a:latin typeface="Times New Roman"/>
                <a:cs typeface="Times New Roman"/>
              </a:rPr>
              <a:t> </a:t>
            </a:r>
            <a:r>
              <a:rPr lang="en-US" sz="1600" b="1" err="1">
                <a:latin typeface="Times New Roman"/>
                <a:cs typeface="Times New Roman"/>
              </a:rPr>
              <a:t>jezik</a:t>
            </a:r>
            <a:endParaRPr lang="en-US" sz="1600" b="1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5683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9FC35-6D1D-4FEB-98DE-04ACEF028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Times New Roman"/>
                <a:cs typeface="Times New Roman"/>
              </a:rPr>
              <a:t>Primjeri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ishoda</a:t>
            </a:r>
            <a:r>
              <a:rPr lang="en-US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62F0E-BD7E-4888-8B0C-74C857D23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LOŠ ISHOD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F572A4-A447-4B27-A473-DEC9B33CA85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latin typeface="Times New Roman"/>
                <a:cs typeface="Times New Roman"/>
              </a:rPr>
              <a:t>Učenik usvaja razlike između glagolskih vremena.</a:t>
            </a:r>
          </a:p>
          <a:p>
            <a:r>
              <a:rPr lang="hr-HR">
                <a:latin typeface="Times New Roman"/>
                <a:cs typeface="Times New Roman"/>
              </a:rPr>
              <a:t>Učenik saznaje više o Svjetskom danu pismenosti.</a:t>
            </a:r>
          </a:p>
          <a:p>
            <a:r>
              <a:rPr lang="hr-HR">
                <a:latin typeface="Times New Roman"/>
                <a:cs typeface="Times New Roman"/>
              </a:rPr>
              <a:t>Učenik zna nazive domaćih životinja.</a:t>
            </a:r>
          </a:p>
          <a:p>
            <a:r>
              <a:rPr lang="hr-HR">
                <a:latin typeface="Times New Roman"/>
                <a:cs typeface="Times New Roman"/>
              </a:rPr>
              <a:t>Učenik upoznaje australsku kulturu.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2A065-046D-4348-BB90-CB75694CBB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latin typeface="Times New Roman"/>
                <a:cs typeface="Times New Roman"/>
              </a:rPr>
              <a:t>DOBAR ISHOD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F00526-8640-4327-B77F-56F3AD815424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hr-HR">
                <a:latin typeface="Times New Roman"/>
                <a:cs typeface="Times New Roman"/>
              </a:rPr>
              <a:t>Učenik razlikuje glagolska vremena.</a:t>
            </a:r>
          </a:p>
          <a:p>
            <a:r>
              <a:rPr lang="hr-HR">
                <a:latin typeface="Times New Roman"/>
                <a:cs typeface="Times New Roman"/>
              </a:rPr>
              <a:t>Učenik povezuje informacije o Svjetskom danu pismenosti.</a:t>
            </a:r>
          </a:p>
          <a:p>
            <a:r>
              <a:rPr lang="hr-HR">
                <a:latin typeface="Times New Roman"/>
                <a:cs typeface="Times New Roman"/>
              </a:rPr>
              <a:t>Učenik prepoznaje domaće životinje po nazivu.</a:t>
            </a:r>
          </a:p>
          <a:p>
            <a:r>
              <a:rPr lang="hr-HR">
                <a:latin typeface="Times New Roman"/>
                <a:cs typeface="Times New Roman"/>
              </a:rPr>
              <a:t>Učenik prikuplja podatke o Australiji. 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C35B14E-2204-48D0-A43E-145F9356E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8633" y="556710"/>
            <a:ext cx="2482123" cy="149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2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A610918-78FA-4E7A-B8FF-65471A459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4279" y="631453"/>
            <a:ext cx="2735113" cy="661179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468EEE0-72EB-4582-B430-0ACBE80EC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3018" y="453281"/>
            <a:ext cx="2743200" cy="992116"/>
          </a:xfrm>
          <a:prstGeom prst="rect">
            <a:avLst/>
          </a:prstGeom>
        </p:spPr>
      </p:pic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A17345E-57F3-4A41-8D0A-ED7B4D395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210" y="1899245"/>
            <a:ext cx="7415841" cy="33758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465BB9-80B4-4BBA-95DD-E772A6F4449A}"/>
              </a:ext>
            </a:extLst>
          </p:cNvPr>
          <p:cNvSpPr txBox="1"/>
          <p:nvPr/>
        </p:nvSpPr>
        <p:spPr>
          <a:xfrm>
            <a:off x="8246853" y="2402456"/>
            <a:ext cx="3447690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Prva </a:t>
            </a:r>
            <a:r>
              <a:rPr lang="en-US" sz="2000" err="1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faza</a:t>
            </a:r>
            <a:r>
              <a:rPr lang="en-US" sz="200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:</a:t>
            </a:r>
          </a:p>
          <a:p>
            <a:r>
              <a:rPr lang="en-US" sz="2000" b="1">
                <a:solidFill>
                  <a:srgbClr val="002060"/>
                </a:solidFill>
                <a:latin typeface="Times New Roman"/>
                <a:cs typeface="Times New Roman"/>
              </a:rPr>
              <a:t>15. 05. -  11. 07. 2018.</a:t>
            </a:r>
          </a:p>
          <a:p>
            <a:endParaRPr lang="en-US" sz="2000">
              <a:latin typeface="Times New Roman"/>
              <a:cs typeface="Times New Roman"/>
            </a:endParaRPr>
          </a:p>
          <a:p>
            <a:r>
              <a:rPr lang="en-US" sz="200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Druga </a:t>
            </a:r>
            <a:r>
              <a:rPr lang="en-US" sz="2000" err="1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faza</a:t>
            </a:r>
            <a:r>
              <a:rPr lang="en-US" sz="2000">
                <a:solidFill>
                  <a:srgbClr val="FFFFFF"/>
                </a:solidFill>
                <a:highlight>
                  <a:srgbClr val="0000FF"/>
                </a:highlight>
                <a:latin typeface="Times New Roman"/>
                <a:cs typeface="Times New Roman"/>
              </a:rPr>
              <a:t>:</a:t>
            </a:r>
          </a:p>
          <a:p>
            <a:r>
              <a:rPr lang="en-US" sz="2000" b="1" err="1">
                <a:solidFill>
                  <a:srgbClr val="002060"/>
                </a:solidFill>
                <a:latin typeface="Times New Roman"/>
                <a:cs typeface="Times New Roman"/>
              </a:rPr>
              <a:t>školska</a:t>
            </a:r>
            <a:r>
              <a:rPr lang="en-US" sz="20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Times New Roman"/>
                <a:cs typeface="Times New Roman"/>
              </a:rPr>
              <a:t>godina</a:t>
            </a:r>
            <a:r>
              <a:rPr lang="en-US" sz="2000" b="1">
                <a:solidFill>
                  <a:srgbClr val="002060"/>
                </a:solidFill>
                <a:latin typeface="Times New Roman"/>
                <a:cs typeface="Times New Roman"/>
              </a:rPr>
              <a:t> 2018./2019.</a:t>
            </a:r>
          </a:p>
          <a:p>
            <a:pPr algn="ctr"/>
            <a:endParaRPr lang="en-US" sz="2000">
              <a:latin typeface="Times New Roman"/>
              <a:cs typeface="Times New Roman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79DFF0-E1CE-47FC-97C5-40E04E83984C}"/>
              </a:ext>
            </a:extLst>
          </p:cNvPr>
          <p:cNvSpPr txBox="1"/>
          <p:nvPr/>
        </p:nvSpPr>
        <p:spPr>
          <a:xfrm>
            <a:off x="3516700" y="447137"/>
            <a:ext cx="5417388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Virtualna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učionica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 </a:t>
            </a:r>
          </a:p>
          <a:p>
            <a:pPr algn="ctr"/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Engleski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jezik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u "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Školi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za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život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2467552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A610918-78FA-4E7A-B8FF-65471A459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920" y="631453"/>
            <a:ext cx="2735113" cy="661179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468EEE0-72EB-4582-B430-0ACBE80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960" y="625809"/>
            <a:ext cx="2743200" cy="992116"/>
          </a:xfrm>
          <a:prstGeom prst="rect">
            <a:avLst/>
          </a:prstGeom>
        </p:spPr>
      </p:pic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A6049E4-7F74-42D0-8074-8A8444A2C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494" r="-2418" b="602"/>
          <a:stretch/>
        </p:blipFill>
        <p:spPr>
          <a:xfrm>
            <a:off x="454324" y="1725029"/>
            <a:ext cx="6696904" cy="1801022"/>
          </a:xfrm>
          <a:prstGeom prst="rect">
            <a:avLst/>
          </a:prstGeom>
        </p:spPr>
      </p:pic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7725CBA-DBF9-4493-97C3-893FB9B23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756" y="2552746"/>
            <a:ext cx="6855123" cy="30177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1ABB1-C59E-4625-B021-0C318C28AB6F}"/>
              </a:ext>
            </a:extLst>
          </p:cNvPr>
          <p:cNvSpPr txBox="1"/>
          <p:nvPr/>
        </p:nvSpPr>
        <p:spPr>
          <a:xfrm>
            <a:off x="3703605" y="619665"/>
            <a:ext cx="4727275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Sadržaj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i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struktura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virtualne</a:t>
            </a:r>
            <a:r>
              <a:rPr lang="en-US" sz="2800" b="1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učionice</a:t>
            </a:r>
          </a:p>
        </p:txBody>
      </p:sp>
      <p:pic>
        <p:nvPicPr>
          <p:cNvPr id="9" name="Picture 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9637571-23C7-47D9-9F50-A4FF4216D5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984" y="3241147"/>
            <a:ext cx="6423803" cy="333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47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A610918-78FA-4E7A-B8FF-65471A459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920" y="631453"/>
            <a:ext cx="2735113" cy="661179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468EEE0-72EB-4582-B430-0ACBE80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0275" y="396291"/>
            <a:ext cx="2743200" cy="992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1ABB1-C59E-4625-B021-0C318C28AB6F}"/>
              </a:ext>
            </a:extLst>
          </p:cNvPr>
          <p:cNvSpPr txBox="1"/>
          <p:nvPr/>
        </p:nvSpPr>
        <p:spPr>
          <a:xfrm>
            <a:off x="3703605" y="634042"/>
            <a:ext cx="446848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cs typeface="Calibri"/>
              </a:rPr>
              <a:t>Sadržaj teme</a:t>
            </a:r>
          </a:p>
        </p:txBody>
      </p:sp>
      <p:pic>
        <p:nvPicPr>
          <p:cNvPr id="2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E525F6C-8542-43EC-8A8A-28109B79D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646" y="1390446"/>
            <a:ext cx="5992482" cy="48391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5A9B49-794A-4E34-AA9A-D053BE8189C8}"/>
              </a:ext>
            </a:extLst>
          </p:cNvPr>
          <p:cNvSpPr/>
          <p:nvPr/>
        </p:nvSpPr>
        <p:spPr>
          <a:xfrm>
            <a:off x="3367178" y="1943820"/>
            <a:ext cx="3229155" cy="43994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50FB9C-3040-42AE-B7AD-FC1BD475D370}"/>
              </a:ext>
            </a:extLst>
          </p:cNvPr>
          <p:cNvSpPr/>
          <p:nvPr/>
        </p:nvSpPr>
        <p:spPr>
          <a:xfrm>
            <a:off x="3361427" y="3677729"/>
            <a:ext cx="4853796" cy="2596551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254C57A-A0B0-4E96-9ABF-9D2E64BE10BD}"/>
              </a:ext>
            </a:extLst>
          </p:cNvPr>
          <p:cNvSpPr/>
          <p:nvPr/>
        </p:nvSpPr>
        <p:spPr>
          <a:xfrm>
            <a:off x="3375804" y="3001994"/>
            <a:ext cx="3229155" cy="439948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52D5BE-597F-4822-B740-3D415788C672}"/>
              </a:ext>
            </a:extLst>
          </p:cNvPr>
          <p:cNvSpPr/>
          <p:nvPr/>
        </p:nvSpPr>
        <p:spPr>
          <a:xfrm>
            <a:off x="8249726" y="3677729"/>
            <a:ext cx="957533" cy="249591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AA24D4C-49B9-40BA-A340-11A7B5F7F9F4}"/>
              </a:ext>
            </a:extLst>
          </p:cNvPr>
          <p:cNvSpPr/>
          <p:nvPr/>
        </p:nvSpPr>
        <p:spPr>
          <a:xfrm>
            <a:off x="7530862" y="2441277"/>
            <a:ext cx="1633271" cy="1187570"/>
          </a:xfrm>
          <a:prstGeom prst="round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7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A610918-78FA-4E7A-B8FF-65471A4592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4920" y="631453"/>
            <a:ext cx="2735113" cy="661179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468EEE0-72EB-4582-B430-0ACBE80EC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960" y="625809"/>
            <a:ext cx="2743200" cy="9921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21ABB1-C59E-4625-B021-0C318C28AB6F}"/>
              </a:ext>
            </a:extLst>
          </p:cNvPr>
          <p:cNvSpPr txBox="1"/>
          <p:nvPr/>
        </p:nvSpPr>
        <p:spPr>
          <a:xfrm>
            <a:off x="3703605" y="634042"/>
            <a:ext cx="4468483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err="1">
                <a:solidFill>
                  <a:srgbClr val="002060"/>
                </a:solidFill>
                <a:latin typeface="Times New Roman"/>
                <a:cs typeface="Times New Roman"/>
              </a:rPr>
              <a:t>Statistika</a:t>
            </a:r>
            <a:endParaRPr lang="en-US" err="1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04030E-9644-422F-8377-173A310629A2}"/>
              </a:ext>
            </a:extLst>
          </p:cNvPr>
          <p:cNvSpPr txBox="1"/>
          <p:nvPr/>
        </p:nvSpPr>
        <p:spPr>
          <a:xfrm>
            <a:off x="669984" y="2459966"/>
            <a:ext cx="3807124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>
                <a:solidFill>
                  <a:srgbClr val="002060"/>
                </a:solidFill>
                <a:latin typeface="Times New Roman"/>
                <a:cs typeface="Times New Roman"/>
              </a:rPr>
              <a:t>222 </a:t>
            </a:r>
            <a:r>
              <a:rPr lang="en-US" sz="2400" err="1">
                <a:solidFill>
                  <a:srgbClr val="002060"/>
                </a:solidFill>
                <a:latin typeface="Times New Roman"/>
                <a:cs typeface="Times New Roman"/>
              </a:rPr>
              <a:t>učitelja</a:t>
            </a:r>
            <a:endParaRPr lang="en-US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/>
                <a:cs typeface="Times New Roman"/>
              </a:rPr>
              <a:t>9 </a:t>
            </a:r>
            <a:r>
              <a:rPr lang="en-US" sz="2400" err="1">
                <a:solidFill>
                  <a:srgbClr val="002060"/>
                </a:solidFill>
                <a:latin typeface="Times New Roman"/>
                <a:cs typeface="Times New Roman"/>
              </a:rPr>
              <a:t>mentora</a:t>
            </a:r>
            <a:endParaRPr lang="en-US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/>
                <a:cs typeface="Times New Roman"/>
              </a:rPr>
              <a:t>6 </a:t>
            </a:r>
            <a:r>
              <a:rPr lang="en-US" sz="2400" err="1">
                <a:solidFill>
                  <a:srgbClr val="002060"/>
                </a:solidFill>
                <a:latin typeface="Times New Roman"/>
                <a:cs typeface="Times New Roman"/>
              </a:rPr>
              <a:t>znački</a:t>
            </a:r>
            <a:endParaRPr lang="en-US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2400">
                <a:solidFill>
                  <a:srgbClr val="002060"/>
                </a:solidFill>
                <a:latin typeface="Times New Roman"/>
                <a:cs typeface="Times New Roman"/>
              </a:rPr>
              <a:t>148 – 155 </a:t>
            </a:r>
            <a:r>
              <a:rPr lang="en-US" sz="2400" err="1">
                <a:solidFill>
                  <a:srgbClr val="002060"/>
                </a:solidFill>
                <a:latin typeface="Times New Roman"/>
                <a:cs typeface="Times New Roman"/>
              </a:rPr>
              <a:t>dobitnika</a:t>
            </a:r>
            <a:r>
              <a:rPr lang="en-US" sz="240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lang="en-US" sz="2400" err="1">
                <a:solidFill>
                  <a:srgbClr val="002060"/>
                </a:solidFill>
                <a:latin typeface="Times New Roman"/>
                <a:cs typeface="Times New Roman"/>
              </a:rPr>
              <a:t>znački</a:t>
            </a:r>
            <a:endParaRPr lang="en-US" sz="240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algn="ctr"/>
            <a:endParaRPr lang="en-US" sz="2400">
              <a:solidFill>
                <a:srgbClr val="002060"/>
              </a:solidFill>
              <a:cs typeface="Calibri"/>
            </a:endParaRPr>
          </a:p>
          <a:p>
            <a:pPr algn="ctr"/>
            <a:endParaRPr lang="en-US" sz="2400">
              <a:solidFill>
                <a:srgbClr val="002060"/>
              </a:solidFill>
              <a:cs typeface="Calibri"/>
            </a:endParaRPr>
          </a:p>
        </p:txBody>
      </p:sp>
      <p:pic>
        <p:nvPicPr>
          <p:cNvPr id="15" name="Picture 15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081B424C-6CDD-4B16-8D43-8D769D129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721" y="2086798"/>
            <a:ext cx="5043577" cy="2425609"/>
          </a:xfrm>
          <a:prstGeom prst="rect">
            <a:avLst/>
          </a:prstGeom>
        </p:spPr>
      </p:pic>
      <p:pic>
        <p:nvPicPr>
          <p:cNvPr id="17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33852F3-576C-4BEC-A1E6-E355B53B9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3955" y="5220909"/>
            <a:ext cx="4425351" cy="979325"/>
          </a:xfrm>
          <a:prstGeom prst="rect">
            <a:avLst/>
          </a:prstGeom>
        </p:spPr>
      </p:pic>
      <p:pic>
        <p:nvPicPr>
          <p:cNvPr id="2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BFD64236-7799-4931-9911-5774C2EB99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1790" y="5113122"/>
            <a:ext cx="2038710" cy="130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223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20357-E3C6-4A9F-892F-6EC277993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err="1">
                <a:latin typeface="Times New Roman"/>
                <a:cs typeface="Times New Roman"/>
              </a:rPr>
              <a:t>Metodički</a:t>
            </a:r>
            <a:r>
              <a:rPr lang="en-US" sz="3200">
                <a:latin typeface="Times New Roman"/>
                <a:cs typeface="Times New Roman"/>
              </a:rPr>
              <a:t> </a:t>
            </a:r>
            <a:r>
              <a:rPr lang="en-US" sz="3200" err="1">
                <a:latin typeface="Times New Roman"/>
                <a:cs typeface="Times New Roman"/>
              </a:rPr>
              <a:t>priručnici</a:t>
            </a:r>
            <a:r>
              <a:rPr lang="en-US" sz="3200">
                <a:latin typeface="Times New Roman"/>
                <a:cs typeface="Times New Roman"/>
              </a:rPr>
              <a:t> - 1. r. OŠ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5E3DEE98-9BF0-46FC-92F1-8B5CD6353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46" t="9236" r="346"/>
          <a:stretch/>
        </p:blipFill>
        <p:spPr>
          <a:xfrm>
            <a:off x="852054" y="1562388"/>
            <a:ext cx="5106511" cy="5057829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6DDEC2D2-C6BF-4AD0-9F26-12AFDFF05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6207" y="683665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482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141B4-D395-464D-AEE0-6861A5AB4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5D5E5F11-38EE-491B-AC73-9F375F34B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0677" y="371041"/>
            <a:ext cx="8463510" cy="62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05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B8ED2-F63A-4D70-A313-196252067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2E152A0-7E35-45B2-BB23-A79808599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0846" y="359135"/>
            <a:ext cx="8741893" cy="61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7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E0D56-E283-409C-9ABB-4FB5A718C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3D0E0BEC-0047-4A44-90BB-CD13269785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7363" y="359135"/>
            <a:ext cx="8648217" cy="617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87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19E79-FB69-49F9-A7AD-E0C814BF1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99AB316-7543-4F49-BBAC-B1628656D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3348" y="359135"/>
            <a:ext cx="5464474" cy="6162885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26F8171-A6CE-4173-8A51-041C5E251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82" y="325617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92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5E5BE-191D-4FE1-8172-55A61A2CC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313EE4F-D9BF-4884-A63A-847D0FA21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0460" y="365891"/>
            <a:ext cx="4018961" cy="3387363"/>
          </a:xfrm>
          <a:prstGeom prst="rect">
            <a:avLst/>
          </a:prstGeom>
        </p:spPr>
      </p:pic>
      <p:pic>
        <p:nvPicPr>
          <p:cNvPr id="6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9279384D-299A-41D2-9BB7-08CA5D27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09" y="4602960"/>
            <a:ext cx="2375972" cy="2297524"/>
          </a:xfrm>
          <a:prstGeom prst="rect">
            <a:avLst/>
          </a:prstGeom>
        </p:spPr>
      </p:pic>
      <p:pic>
        <p:nvPicPr>
          <p:cNvPr id="8" name="Picture 8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3F0A4EA2-EA42-42AA-8802-B3250FC82C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627" y="4605173"/>
            <a:ext cx="1421176" cy="2228832"/>
          </a:xfrm>
          <a:prstGeom prst="rect">
            <a:avLst/>
          </a:prstGeom>
        </p:spPr>
      </p:pic>
      <p:pic>
        <p:nvPicPr>
          <p:cNvPr id="10" name="Picture 10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EA1DA7BF-06DC-4C6B-BB8E-4531909910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604987"/>
            <a:ext cx="1430357" cy="2229205"/>
          </a:xfrm>
          <a:prstGeom prst="rect">
            <a:avLst/>
          </a:prstGeom>
        </p:spPr>
      </p:pic>
      <p:pic>
        <p:nvPicPr>
          <p:cNvPr id="12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991F0B8-9C15-453E-AB81-E4EDCE0E1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628" y="4603651"/>
            <a:ext cx="1669056" cy="2176792"/>
          </a:xfrm>
          <a:prstGeom prst="rect">
            <a:avLst/>
          </a:prstGeom>
        </p:spPr>
      </p:pic>
      <p:pic>
        <p:nvPicPr>
          <p:cNvPr id="14" name="Picture 1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345F5DD4-128C-4BE4-B503-9F5D660069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0424" y="2720688"/>
            <a:ext cx="3798984" cy="9300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44E322-617F-4145-B210-91E90BCD4C05}"/>
              </a:ext>
            </a:extLst>
          </p:cNvPr>
          <p:cNvSpPr txBox="1"/>
          <p:nvPr/>
        </p:nvSpPr>
        <p:spPr>
          <a:xfrm>
            <a:off x="4347990" y="1176051"/>
            <a:ext cx="7177489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cs typeface="Calibri"/>
              </a:rPr>
              <a:t>https://mzo.hr/hr/rubrike/predmetni-kurikulumi</a:t>
            </a:r>
          </a:p>
        </p:txBody>
      </p:sp>
    </p:spTree>
    <p:extLst>
      <p:ext uri="{BB962C8B-B14F-4D97-AF65-F5344CB8AC3E}">
        <p14:creationId xmlns:p14="http://schemas.microsoft.com/office/powerpoint/2010/main" val="2933801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A3A69-5DA9-43D9-A69A-5F35FCF7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5D38A2E-1678-4199-86DC-FBE3A958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51108" y="361156"/>
            <a:ext cx="7524910" cy="631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10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FD989-8D21-4398-A210-D23B2C7CF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1. </a:t>
            </a:r>
            <a:r>
              <a:rPr lang="en-US" err="1">
                <a:cs typeface="Calibri Light"/>
              </a:rPr>
              <a:t>razred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F12EEE-80B0-4CCA-8773-55B2D1380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1. </a:t>
            </a:r>
            <a:r>
              <a:rPr lang="en-US" err="1">
                <a:cs typeface="Calibri"/>
              </a:rPr>
              <a:t>polugodište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opisno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praćenje</a:t>
            </a:r>
          </a:p>
          <a:p>
            <a:r>
              <a:rPr lang="en-US">
                <a:cs typeface="Calibri"/>
              </a:rPr>
              <a:t>2. </a:t>
            </a:r>
            <a:r>
              <a:rPr lang="en-US" err="1">
                <a:cs typeface="Calibri"/>
              </a:rPr>
              <a:t>polugodište</a:t>
            </a:r>
            <a:r>
              <a:rPr lang="en-US">
                <a:cs typeface="Calibri"/>
              </a:rPr>
              <a:t>: </a:t>
            </a:r>
            <a:r>
              <a:rPr lang="en-US" err="1">
                <a:cs typeface="Calibri"/>
              </a:rPr>
              <a:t>brojčane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ocjene</a:t>
            </a:r>
          </a:p>
          <a:p>
            <a:r>
              <a:rPr lang="en-US" err="1">
                <a:cs typeface="Calibri"/>
              </a:rPr>
              <a:t>Elementi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ocjenjivanja</a:t>
            </a:r>
            <a:r>
              <a:rPr lang="en-US">
                <a:cs typeface="Calibri"/>
              </a:rPr>
              <a:t>: </a:t>
            </a:r>
            <a:r>
              <a:rPr lang="en-US" b="1" err="1">
                <a:highlight>
                  <a:srgbClr val="FFFF00"/>
                </a:highlight>
                <a:cs typeface="Calibri"/>
              </a:rPr>
              <a:t>slušanje</a:t>
            </a:r>
            <a:r>
              <a:rPr lang="en-US" b="1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b="1" err="1">
                <a:highlight>
                  <a:srgbClr val="FFFF00"/>
                </a:highlight>
                <a:cs typeface="Calibri"/>
              </a:rPr>
              <a:t>govorenje</a:t>
            </a:r>
          </a:p>
          <a:p>
            <a:r>
              <a:rPr lang="en-US" b="1" err="1">
                <a:cs typeface="Calibri"/>
              </a:rPr>
              <a:t>Čitanje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prepoznavanje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grafijskog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oblika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riječi</a:t>
            </a:r>
            <a:r>
              <a:rPr lang="en-US">
                <a:cs typeface="Calibri"/>
              </a:rPr>
              <a:t>) 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b="1" err="1">
                <a:cs typeface="Calibri"/>
              </a:rPr>
              <a:t>pisanje</a:t>
            </a:r>
            <a:r>
              <a:rPr lang="en-US" b="1">
                <a:cs typeface="Calibri"/>
              </a:rPr>
              <a:t> </a:t>
            </a:r>
            <a:r>
              <a:rPr lang="en-US">
                <a:cs typeface="Calibri"/>
              </a:rPr>
              <a:t>(</a:t>
            </a:r>
            <a:r>
              <a:rPr lang="en-US" err="1">
                <a:cs typeface="Calibri"/>
              </a:rPr>
              <a:t>preslikavanje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slova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riječi</a:t>
            </a:r>
            <a:r>
              <a:rPr lang="en-US">
                <a:cs typeface="Calibri"/>
              </a:rPr>
              <a:t>) </a:t>
            </a:r>
            <a:r>
              <a:rPr lang="en-US" err="1">
                <a:cs typeface="Calibri"/>
              </a:rPr>
              <a:t>formativno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vrednuju</a:t>
            </a:r>
          </a:p>
          <a:p>
            <a:r>
              <a:rPr lang="en-US" err="1">
                <a:cs typeface="Calibri"/>
              </a:rPr>
              <a:t>Potiče</a:t>
            </a:r>
            <a:r>
              <a:rPr lang="en-US">
                <a:cs typeface="Calibri"/>
              </a:rPr>
              <a:t> se </a:t>
            </a:r>
            <a:r>
              <a:rPr lang="en-US" err="1">
                <a:cs typeface="Calibri"/>
              </a:rPr>
              <a:t>razvoj</a:t>
            </a:r>
            <a:r>
              <a:rPr lang="en-US">
                <a:cs typeface="Calibri"/>
              </a:rPr>
              <a:t> </a:t>
            </a:r>
            <a:r>
              <a:rPr lang="en-US" b="1" err="1">
                <a:cs typeface="Calibri"/>
              </a:rPr>
              <a:t>samovrednovanja</a:t>
            </a:r>
            <a:r>
              <a:rPr lang="en-US" b="1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 </a:t>
            </a:r>
            <a:r>
              <a:rPr lang="en-US" b="1" err="1">
                <a:cs typeface="Calibri"/>
              </a:rPr>
              <a:t>vršnjačkog</a:t>
            </a:r>
            <a:r>
              <a:rPr lang="en-US" b="1">
                <a:cs typeface="Calibri"/>
              </a:rPr>
              <a:t> </a:t>
            </a:r>
            <a:r>
              <a:rPr lang="en-US" b="1" err="1">
                <a:cs typeface="Calibri"/>
              </a:rPr>
              <a:t>vrednovanja</a:t>
            </a:r>
          </a:p>
          <a:p>
            <a:r>
              <a:rPr lang="en-US" err="1">
                <a:cs typeface="Calibri"/>
              </a:rPr>
              <a:t>Odabrani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ishodi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iz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triju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domena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imaju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jednaku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težinu</a:t>
            </a:r>
            <a:r>
              <a:rPr lang="en-US">
                <a:cs typeface="Calibri"/>
              </a:rPr>
              <a:t> u </a:t>
            </a:r>
            <a:r>
              <a:rPr lang="en-US" err="1">
                <a:cs typeface="Calibri"/>
              </a:rPr>
              <a:t>završnoj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ocjeni</a:t>
            </a:r>
            <a:r>
              <a:rPr lang="en-US">
                <a:cs typeface="Calibri"/>
              </a:rPr>
              <a:t> – </a:t>
            </a:r>
            <a:r>
              <a:rPr lang="en-US" err="1">
                <a:cs typeface="Calibri"/>
              </a:rPr>
              <a:t>nije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bitno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samo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slušanje</a:t>
            </a:r>
            <a:r>
              <a:rPr lang="en-US">
                <a:cs typeface="Calibri"/>
              </a:rPr>
              <a:t> </a:t>
            </a:r>
            <a:r>
              <a:rPr lang="en-US" err="1">
                <a:cs typeface="Calibri"/>
              </a:rPr>
              <a:t>i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govorenje</a:t>
            </a:r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44C42B0B-A1CA-4142-B72B-434A9282A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8207" y="233810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7370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4618-E367-4CED-9D8F-20214FA12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_MSFontService"/>
                <a:cs typeface="Times New Roman"/>
              </a:rPr>
              <a:t>1. </a:t>
            </a:r>
            <a:r>
              <a:rPr lang="en-US" sz="4000" err="1">
                <a:latin typeface="Calibri_MSFontService"/>
                <a:cs typeface="Times New Roman"/>
              </a:rPr>
              <a:t>razred</a:t>
            </a:r>
            <a:endParaRPr lang="en-US" sz="4000">
              <a:latin typeface="Calibri_MSFontService"/>
              <a:cs typeface="Times New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517BE-AF29-491B-A19C-46D5A01F0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Calibri_MSFontService"/>
                <a:cs typeface="Times New Roman"/>
              </a:rPr>
              <a:t>Izazovi</a:t>
            </a:r>
            <a:r>
              <a:rPr lang="en-US">
                <a:latin typeface="Calibri_MSFontService"/>
                <a:cs typeface="Times New Roman"/>
              </a:rPr>
              <a:t>:</a:t>
            </a:r>
          </a:p>
          <a:p>
            <a:r>
              <a:rPr lang="en-US" err="1">
                <a:latin typeface="Calibri_MSFontService"/>
                <a:cs typeface="Times New Roman"/>
              </a:rPr>
              <a:t>Vrednovanje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slušanja</a:t>
            </a:r>
            <a:endParaRPr lang="en-US">
              <a:latin typeface="Calibri_MSFontService"/>
              <a:cs typeface="Times New Roman"/>
            </a:endParaRPr>
          </a:p>
          <a:p>
            <a:r>
              <a:rPr lang="en-US" err="1">
                <a:latin typeface="Calibri_MSFontService"/>
                <a:cs typeface="Times New Roman"/>
              </a:rPr>
              <a:t>Vrednovanje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govorenja</a:t>
            </a:r>
            <a:endParaRPr lang="en-US">
              <a:latin typeface="Calibri_MSFontService"/>
              <a:cs typeface="Times New Roman"/>
            </a:endParaRPr>
          </a:p>
          <a:p>
            <a:r>
              <a:rPr lang="en-US" err="1">
                <a:latin typeface="Calibri_MSFontService"/>
                <a:cs typeface="Times New Roman"/>
              </a:rPr>
              <a:t>Vrednovanje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ishoda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iz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drugih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dviju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domena</a:t>
            </a:r>
            <a:endParaRPr lang="en-US">
              <a:latin typeface="Calibri_MSFontService"/>
              <a:cs typeface="Times New Roman"/>
            </a:endParaRPr>
          </a:p>
          <a:p>
            <a:r>
              <a:rPr lang="en-US" err="1">
                <a:latin typeface="Calibri_MSFontService"/>
                <a:cs typeface="Times New Roman"/>
              </a:rPr>
              <a:t>Razvijanje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samovrednovanja</a:t>
            </a:r>
            <a:r>
              <a:rPr lang="en-US">
                <a:latin typeface="Calibri_MSFontService"/>
                <a:cs typeface="Times New Roman"/>
              </a:rPr>
              <a:t> </a:t>
            </a:r>
            <a:r>
              <a:rPr lang="en-US" err="1">
                <a:latin typeface="Calibri_MSFontService"/>
                <a:cs typeface="Times New Roman"/>
              </a:rPr>
              <a:t>i</a:t>
            </a:r>
            <a:r>
              <a:rPr lang="en-US">
                <a:latin typeface="Calibri_MSFontService"/>
                <a:cs typeface="Times New Roman"/>
              </a:rPr>
              <a:t> </a:t>
            </a:r>
            <a:r>
              <a:rPr lang="en-US" err="1">
                <a:latin typeface="Calibri_MSFontService"/>
                <a:cs typeface="Times New Roman"/>
              </a:rPr>
              <a:t>vršnjačkog</a:t>
            </a:r>
            <a:r>
              <a:rPr lang="en-US">
                <a:latin typeface="Calibri_MSFontService"/>
                <a:cs typeface="Times New Roman"/>
              </a:rPr>
              <a:t> </a:t>
            </a:r>
            <a:r>
              <a:rPr lang="en-US" err="1">
                <a:latin typeface="Calibri_MSFontService"/>
                <a:cs typeface="Times New Roman"/>
              </a:rPr>
              <a:t>vrednovanja</a:t>
            </a:r>
            <a:endParaRPr lang="en-US">
              <a:latin typeface="Calibri_MSFontService"/>
              <a:cs typeface="Times New Roman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08B962A-3ECB-4CDE-ABFE-ED50CDA9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2304" y="261352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21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card&#10;&#10;Description generated with very high confidence">
            <a:extLst>
              <a:ext uri="{FF2B5EF4-FFF2-40B4-BE49-F238E27FC236}">
                <a16:creationId xmlns:a16="http://schemas.microsoft.com/office/drawing/2014/main" id="{80F92C0C-01FC-425A-8E25-F6F8083BB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768" y="378392"/>
            <a:ext cx="5712483" cy="6467475"/>
          </a:xfrm>
          <a:prstGeom prst="rect">
            <a:avLst/>
          </a:prstGeom>
        </p:spPr>
      </p:pic>
      <p:pic>
        <p:nvPicPr>
          <p:cNvPr id="6" name="Picture 6" descr="A picture containing text&#10;&#10;Description generated with high confidence">
            <a:extLst>
              <a:ext uri="{FF2B5EF4-FFF2-40B4-BE49-F238E27FC236}">
                <a16:creationId xmlns:a16="http://schemas.microsoft.com/office/drawing/2014/main" id="{03162C63-DC10-4F41-8EA2-2805115E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43" y="518505"/>
            <a:ext cx="4856670" cy="618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669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A070945-66BB-4A78-B38C-494D6A731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956" y="290945"/>
            <a:ext cx="5057422" cy="657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9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B5CD59A8-CBB5-4564-A933-0BDD6794D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1471" y="355480"/>
            <a:ext cx="2539478" cy="1384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C30D26-A82C-4460-BC1B-D038916B5255}"/>
              </a:ext>
            </a:extLst>
          </p:cNvPr>
          <p:cNvSpPr txBox="1"/>
          <p:nvPr/>
        </p:nvSpPr>
        <p:spPr>
          <a:xfrm>
            <a:off x="503209" y="1848928"/>
            <a:ext cx="9848489" cy="338554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3200">
                <a:latin typeface="Times New Roman"/>
                <a:cs typeface="Times New Roman"/>
              </a:rPr>
              <a:t>U Metodičkom priručniku pronaći ćete nekoliko sastavnih dijelova: </a:t>
            </a:r>
          </a:p>
          <a:p>
            <a:endParaRPr lang="hr-HR"/>
          </a:p>
          <a:p>
            <a:endParaRPr lang="hr-HR"/>
          </a:p>
          <a:p>
            <a:endParaRPr lang="hr-HR"/>
          </a:p>
          <a:p>
            <a:r>
              <a:rPr lang="hr-HR" sz="800">
                <a:solidFill>
                  <a:srgbClr val="7030A0"/>
                </a:solidFill>
              </a:rPr>
              <a:t>                   </a:t>
            </a:r>
            <a:r>
              <a:rPr lang="hr-HR" sz="800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hr-HR" sz="2800">
                <a:solidFill>
                  <a:srgbClr val="7030A0"/>
                </a:solidFill>
                <a:latin typeface="Times New Roman"/>
                <a:cs typeface="Times New Roman"/>
              </a:rPr>
              <a:t>1</a:t>
            </a:r>
            <a:r>
              <a:rPr lang="hr-HR" sz="3200">
                <a:solidFill>
                  <a:srgbClr val="7030A0"/>
                </a:solidFill>
                <a:latin typeface="Times New Roman"/>
                <a:cs typeface="Times New Roman"/>
              </a:rPr>
              <a:t>. Prijedloge godišnjeg izvedbenog kurikuluma </a:t>
            </a:r>
            <a:br>
              <a:rPr lang="hr-HR" sz="3200">
                <a:solidFill>
                  <a:srgbClr val="7030A0"/>
                </a:solidFill>
                <a:latin typeface="Times New Roman"/>
                <a:cs typeface="Times New Roman"/>
              </a:rPr>
            </a:br>
            <a:r>
              <a:rPr lang="hr-HR" sz="3200">
                <a:solidFill>
                  <a:schemeClr val="accent2"/>
                </a:solidFill>
                <a:latin typeface="Times New Roman"/>
                <a:cs typeface="Times New Roman"/>
              </a:rPr>
              <a:t>     2. Primjere tema, lekcija i aktivnosti </a:t>
            </a:r>
            <a:br>
              <a:rPr lang="hr-HR" sz="3200">
                <a:solidFill>
                  <a:schemeClr val="accent2"/>
                </a:solidFill>
                <a:latin typeface="Times New Roman"/>
                <a:cs typeface="Times New Roman"/>
              </a:rPr>
            </a:br>
            <a:r>
              <a:rPr lang="hr-HR" sz="3200">
                <a:solidFill>
                  <a:srgbClr val="0070C0"/>
                </a:solidFill>
                <a:latin typeface="Times New Roman"/>
                <a:cs typeface="Times New Roman"/>
              </a:rPr>
              <a:t>     3. Projektno planiranje</a:t>
            </a:r>
          </a:p>
        </p:txBody>
      </p:sp>
    </p:spTree>
    <p:extLst>
      <p:ext uri="{BB962C8B-B14F-4D97-AF65-F5344CB8AC3E}">
        <p14:creationId xmlns:p14="http://schemas.microsoft.com/office/powerpoint/2010/main" val="2195009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F5EB7DC-4E3A-4F85-806C-36B5CBDA6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85" y="87657"/>
            <a:ext cx="11564316" cy="660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0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B2966C-E35C-43C2-9E2F-F55304DFC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781" y="355929"/>
            <a:ext cx="2459056" cy="1391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EC7A18-DFE6-490A-B12A-6ADEB6D8A89F}"/>
              </a:ext>
            </a:extLst>
          </p:cNvPr>
          <p:cNvSpPr txBox="1"/>
          <p:nvPr/>
        </p:nvSpPr>
        <p:spPr>
          <a:xfrm>
            <a:off x="546340" y="281797"/>
            <a:ext cx="9905999" cy="532453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hr-HR" sz="3200">
              <a:solidFill>
                <a:srgbClr val="7030A0"/>
              </a:solidFill>
            </a:endParaRPr>
          </a:p>
          <a:p>
            <a:r>
              <a:rPr lang="hr-HR" sz="3200">
                <a:solidFill>
                  <a:srgbClr val="7030A0"/>
                </a:solidFill>
              </a:rPr>
              <a:t>1</a:t>
            </a:r>
            <a:r>
              <a:rPr lang="hr-HR" sz="3200">
                <a:solidFill>
                  <a:srgbClr val="7030A0"/>
                </a:solidFill>
                <a:latin typeface="Times New Roman"/>
                <a:cs typeface="Times New Roman"/>
              </a:rPr>
              <a:t>. Prijedlozi godišnjeg izvedbenog kurikuluma</a:t>
            </a:r>
            <a:r>
              <a:rPr lang="hr-HR" sz="3200" b="1"/>
              <a:t> </a:t>
            </a:r>
            <a:endParaRPr lang="hr-HR" sz="3200" b="1">
              <a:cs typeface="Calibri"/>
            </a:endParaRPr>
          </a:p>
          <a:p>
            <a:endParaRPr lang="hr-HR"/>
          </a:p>
          <a:p>
            <a:endParaRPr lang="hr-HR"/>
          </a:p>
          <a:p>
            <a:r>
              <a:rPr lang="hr-HR" sz="2400" b="1"/>
              <a:t>a) </a:t>
            </a:r>
            <a:r>
              <a:rPr lang="hr-HR" sz="2400" b="1">
                <a:latin typeface="Times New Roman"/>
                <a:cs typeface="Times New Roman"/>
              </a:rPr>
              <a:t>Uvod  </a:t>
            </a:r>
          </a:p>
          <a:p>
            <a:r>
              <a:rPr lang="hr-HR" sz="2400" b="1">
                <a:latin typeface="Times New Roman"/>
                <a:cs typeface="Times New Roman"/>
              </a:rPr>
              <a:t>b) Razlike u pristupu</a:t>
            </a:r>
          </a:p>
          <a:p>
            <a:r>
              <a:rPr lang="hr-HR" sz="2400" b="1">
                <a:solidFill>
                  <a:srgbClr val="7030A0"/>
                </a:solidFill>
                <a:latin typeface="Times New Roman"/>
                <a:cs typeface="Times New Roman"/>
              </a:rPr>
              <a:t>c)    Vodič</a:t>
            </a:r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kroz Metodički priručnik:  </a:t>
            </a:r>
          </a:p>
          <a:p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        - što GIK daje</a:t>
            </a:r>
          </a:p>
          <a:p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        - odabir i planiranje tema</a:t>
            </a:r>
          </a:p>
          <a:p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        - korelacija s drugim predmetima i </a:t>
            </a:r>
            <a:r>
              <a:rPr lang="hr-HR" sz="2400" err="1">
                <a:solidFill>
                  <a:srgbClr val="7030A0"/>
                </a:solidFill>
                <a:latin typeface="Times New Roman"/>
                <a:cs typeface="Times New Roman"/>
              </a:rPr>
              <a:t>međupredmetnim</a:t>
            </a:r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 temama</a:t>
            </a:r>
          </a:p>
          <a:p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        - planiranje aktivnosti</a:t>
            </a:r>
          </a:p>
          <a:p>
            <a:r>
              <a:rPr lang="hr-HR" sz="2400">
                <a:solidFill>
                  <a:srgbClr val="7030A0"/>
                </a:solidFill>
                <a:latin typeface="Times New Roman"/>
                <a:cs typeface="Times New Roman"/>
              </a:rPr>
              <a:t>         - odabir materijala</a:t>
            </a:r>
          </a:p>
          <a:p>
            <a:r>
              <a:rPr lang="hr-HR" sz="2400" b="1">
                <a:latin typeface="Times New Roman"/>
                <a:cs typeface="Times New Roman"/>
              </a:rPr>
              <a:t>d) O kurikulumu predmeta</a:t>
            </a:r>
          </a:p>
          <a:p>
            <a:r>
              <a:rPr lang="hr-HR" sz="2400" b="1">
                <a:latin typeface="Times New Roman"/>
                <a:cs typeface="Times New Roman"/>
              </a:rPr>
              <a:t>e) Vrednovanje </a:t>
            </a:r>
          </a:p>
        </p:txBody>
      </p:sp>
    </p:spTree>
    <p:extLst>
      <p:ext uri="{BB962C8B-B14F-4D97-AF65-F5344CB8AC3E}">
        <p14:creationId xmlns:p14="http://schemas.microsoft.com/office/powerpoint/2010/main" val="16841623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96D62719-0186-4B68-9D88-B4C45BC91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17091" y="325378"/>
            <a:ext cx="1735706" cy="7438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0B2770-B014-4203-A335-9C3DA8024BD5}"/>
              </a:ext>
            </a:extLst>
          </p:cNvPr>
          <p:cNvSpPr txBox="1"/>
          <p:nvPr/>
        </p:nvSpPr>
        <p:spPr>
          <a:xfrm>
            <a:off x="201284" y="224287"/>
            <a:ext cx="10006640" cy="153888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800" b="1">
                <a:solidFill>
                  <a:srgbClr val="7030A0"/>
                </a:solidFill>
              </a:rPr>
              <a:t>1. Godišnji izvedbeni kurikulum daje tablične prikaze:</a:t>
            </a:r>
            <a:r>
              <a:rPr lang="hr-HR" sz="2800">
                <a:solidFill>
                  <a:srgbClr val="7030A0"/>
                </a:solidFill>
              </a:rPr>
              <a:t> </a:t>
            </a:r>
            <a:r>
              <a:rPr lang="hr-HR" sz="2400">
                <a:solidFill>
                  <a:srgbClr val="7030A0"/>
                </a:solidFill>
              </a:rPr>
              <a:t> </a:t>
            </a:r>
          </a:p>
          <a:p>
            <a:endParaRPr lang="hr-HR"/>
          </a:p>
          <a:p>
            <a:r>
              <a:rPr lang="hr-HR" sz="2400" b="1">
                <a:solidFill>
                  <a:srgbClr val="7030A0"/>
                </a:solidFill>
              </a:rPr>
              <a:t>a)  UČESTALOSTI OSTVARIVANJA ISHODA KROZ NASTAVNU GODINU</a:t>
            </a:r>
            <a:endParaRPr lang="hr-HR" sz="2400" b="1">
              <a:solidFill>
                <a:srgbClr val="7030A0"/>
              </a:solidFill>
              <a:cs typeface="Calibri"/>
            </a:endParaRPr>
          </a:p>
          <a:p>
            <a:r>
              <a:rPr lang="en-US" sz="2400" b="1">
                <a:solidFill>
                  <a:srgbClr val="7030A0"/>
                </a:solidFill>
              </a:rPr>
              <a:t>b)  TEMATSKO</a:t>
            </a:r>
            <a:r>
              <a:rPr lang="hr-HR" sz="2400" b="1">
                <a:solidFill>
                  <a:srgbClr val="7030A0"/>
                </a:solidFill>
              </a:rPr>
              <a:t>G</a:t>
            </a:r>
            <a:r>
              <a:rPr lang="en-US" sz="2400" b="1">
                <a:solidFill>
                  <a:srgbClr val="7030A0"/>
                </a:solidFill>
              </a:rPr>
              <a:t> PLANIRANJ</a:t>
            </a:r>
            <a:r>
              <a:rPr lang="hr-HR" sz="2400" b="1">
                <a:solidFill>
                  <a:srgbClr val="7030A0"/>
                </a:solidFill>
              </a:rPr>
              <a:t>A</a:t>
            </a:r>
            <a:r>
              <a:rPr lang="en-US" sz="2400" b="1">
                <a:solidFill>
                  <a:srgbClr val="7030A0"/>
                </a:solidFill>
              </a:rPr>
              <a:t> KROZ NASTAVNU GODINU</a:t>
            </a:r>
            <a:r>
              <a:rPr lang="hr-HR" sz="2400" b="1">
                <a:solidFill>
                  <a:srgbClr val="7030A0"/>
                </a:solidFill>
              </a:rPr>
              <a:t> </a:t>
            </a:r>
            <a:endParaRPr lang="hr-HR" sz="2400" b="1">
              <a:solidFill>
                <a:srgbClr val="7030A0"/>
              </a:solidFill>
              <a:cs typeface="Calibri"/>
            </a:endParaRPr>
          </a:p>
        </p:txBody>
      </p:sp>
      <p:pic>
        <p:nvPicPr>
          <p:cNvPr id="5" name="Picture 5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44841B22-4ECF-4960-9890-D59C88AE9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49" y="2067853"/>
            <a:ext cx="10688028" cy="447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673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8820AF9-E118-4A06-ABFD-E136744B3FB6}"/>
              </a:ext>
            </a:extLst>
          </p:cNvPr>
          <p:cNvSpPr txBox="1"/>
          <p:nvPr/>
        </p:nvSpPr>
        <p:spPr>
          <a:xfrm>
            <a:off x="244416" y="285940"/>
            <a:ext cx="11728755" cy="63248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sz="2000" b="1">
                <a:solidFill>
                  <a:srgbClr val="7030A0"/>
                </a:solidFill>
              </a:rPr>
              <a:t>c)   </a:t>
            </a:r>
            <a:r>
              <a:rPr lang="en-US" sz="2000" b="1">
                <a:solidFill>
                  <a:srgbClr val="7030A0"/>
                </a:solidFill>
                <a:latin typeface="Times New Roman"/>
                <a:cs typeface="Times New Roman"/>
              </a:rPr>
              <a:t>PRIMJERI AKTIVNOSTI I VREDNOVANJA PREMA ODGOJNO-OBRAZOVNIM ISHODIMA</a:t>
            </a:r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</a:t>
            </a:r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/>
          </a:p>
          <a:p>
            <a:endParaRPr lang="hr-HR" sz="700" b="1">
              <a:solidFill>
                <a:srgbClr val="7030A0"/>
              </a:solidFill>
              <a:cs typeface="Calibri"/>
            </a:endParaRPr>
          </a:p>
          <a:p>
            <a:r>
              <a:rPr lang="hr-HR" sz="2000" b="1">
                <a:solidFill>
                  <a:srgbClr val="7030A0"/>
                </a:solidFill>
              </a:rPr>
              <a:t>d</a:t>
            </a:r>
            <a:r>
              <a:rPr lang="hr-HR" sz="2000">
                <a:solidFill>
                  <a:srgbClr val="7030A0"/>
                </a:solidFill>
              </a:rPr>
              <a:t>)   </a:t>
            </a:r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PREPORUKE ZA OSTVARIVANJE ODGOJNO-OBRAZOVNIH   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      ISHODA:  - preporučene teme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 - leksičke strukture 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 - preporučene funkcije, gramatičke strukture te 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   tekstne vrste i dužina tekstova 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 - metodičke preporuke </a:t>
            </a:r>
          </a:p>
          <a:p>
            <a:endParaRPr lang="hr-HR">
              <a:latin typeface="Times New Roman"/>
              <a:cs typeface="Times New Roman"/>
            </a:endParaRP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e)   KALENDAR VAŽNIH DATUMA KROZ GODINU (s ishodima i korelacijom s drugim predmetima i       </a:t>
            </a:r>
          </a:p>
          <a:p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       </a:t>
            </a:r>
            <a:r>
              <a:rPr lang="hr-HR" sz="2000" b="1" err="1">
                <a:solidFill>
                  <a:srgbClr val="7030A0"/>
                </a:solidFill>
                <a:latin typeface="Times New Roman"/>
                <a:cs typeface="Times New Roman"/>
              </a:rPr>
              <a:t>međupredmetnim</a:t>
            </a:r>
            <a:r>
              <a:rPr lang="hr-HR" sz="2000" b="1">
                <a:solidFill>
                  <a:srgbClr val="7030A0"/>
                </a:solidFill>
                <a:latin typeface="Times New Roman"/>
                <a:cs typeface="Times New Roman"/>
              </a:rPr>
              <a:t> temama) </a:t>
            </a:r>
          </a:p>
        </p:txBody>
      </p:sp>
      <p:pic>
        <p:nvPicPr>
          <p:cNvPr id="5" name="Picture 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13E06CC-7DB6-4FCF-BE72-8A3BB2833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33" y="970367"/>
            <a:ext cx="11685916" cy="22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551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817E9-D604-4AEC-97D4-C8284D303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333" y="365125"/>
            <a:ext cx="10864467" cy="1325563"/>
          </a:xfrm>
        </p:spPr>
        <p:txBody>
          <a:bodyPr/>
          <a:lstStyle/>
          <a:p>
            <a:r>
              <a:rPr lang="en-US" sz="4000" err="1">
                <a:latin typeface="Times New Roman"/>
                <a:cs typeface="Times New Roman"/>
              </a:rPr>
              <a:t>Nacionalni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kurikulum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nastavnoga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predmeta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Engleski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jezik</a:t>
            </a:r>
            <a:r>
              <a:rPr lang="en-US" sz="400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A9668-B186-46A2-BEEC-8848EB151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err="1">
                <a:latin typeface="Times New Roman"/>
                <a:cs typeface="Times New Roman"/>
              </a:rPr>
              <a:t>prvi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predmetni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dokument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koji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obuhvaća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osnovnu</a:t>
            </a:r>
            <a:r>
              <a:rPr lang="en-US" sz="2400">
                <a:latin typeface="Times New Roman"/>
                <a:cs typeface="Times New Roman"/>
              </a:rPr>
              <a:t> </a:t>
            </a:r>
            <a:r>
              <a:rPr lang="en-US" sz="2400" err="1">
                <a:latin typeface="Times New Roman"/>
                <a:cs typeface="Times New Roman"/>
              </a:rPr>
              <a:t>i</a:t>
            </a:r>
            <a:r>
              <a:rPr lang="en-US" sz="2400">
                <a:latin typeface="Times New Roman"/>
                <a:cs typeface="Times New Roman"/>
              </a:rPr>
              <a:t> </a:t>
            </a:r>
            <a:r>
              <a:rPr lang="en-US" sz="2400" err="1">
                <a:latin typeface="Times New Roman"/>
                <a:cs typeface="Times New Roman"/>
              </a:rPr>
              <a:t>srednju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školu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400" err="1">
                <a:latin typeface="Times New Roman"/>
                <a:cs typeface="Times New Roman"/>
              </a:rPr>
              <a:t>ključna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promjena</a:t>
            </a:r>
            <a:r>
              <a:rPr lang="en-US" sz="2400">
                <a:latin typeface="Times New Roman"/>
                <a:cs typeface="Times New Roman"/>
              </a:rPr>
              <a:t>- </a:t>
            </a:r>
            <a:r>
              <a:rPr lang="en-US" sz="2400" err="1">
                <a:latin typeface="Times New Roman"/>
                <a:cs typeface="Times New Roman"/>
              </a:rPr>
              <a:t>odmak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od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dosadašnjih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nastavnih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planova</a:t>
            </a:r>
            <a:r>
              <a:rPr lang="en-US" sz="2400">
                <a:latin typeface="Times New Roman"/>
                <a:cs typeface="Times New Roman"/>
              </a:rPr>
              <a:t> </a:t>
            </a:r>
            <a:r>
              <a:rPr lang="en-US" sz="2400" err="1">
                <a:latin typeface="Times New Roman"/>
                <a:cs typeface="Times New Roman"/>
              </a:rPr>
              <a:t>i</a:t>
            </a:r>
            <a:r>
              <a:rPr lang="en-US" sz="2400">
                <a:latin typeface="Times New Roman"/>
                <a:cs typeface="Times New Roman"/>
              </a:rPr>
              <a:t> </a:t>
            </a:r>
            <a:r>
              <a:rPr lang="en-US" sz="2400" err="1">
                <a:latin typeface="Times New Roman"/>
                <a:cs typeface="Times New Roman"/>
              </a:rPr>
              <a:t>programa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TRI DOMENE: KOMUNIKACIJSKA JEZIČNA KOMPETENCIJA, MEĐUKULTURNA JEZIČNA KOMPETENCIJA I SAMOSTALNOST U OVLADAVANJU JEZIKOM </a:t>
            </a:r>
          </a:p>
          <a:p>
            <a:endParaRPr lang="en-US" sz="2400">
              <a:latin typeface="Times New Roman"/>
              <a:cs typeface="Times New Roman"/>
            </a:endParaRPr>
          </a:p>
          <a:p>
            <a:r>
              <a:rPr lang="en-US" sz="2400">
                <a:latin typeface="Times New Roman"/>
                <a:cs typeface="Times New Roman"/>
              </a:rPr>
              <a:t> </a:t>
            </a:r>
            <a:r>
              <a:rPr lang="en-US" sz="2400" err="1">
                <a:latin typeface="Times New Roman"/>
                <a:cs typeface="Times New Roman"/>
              </a:rPr>
              <a:t>kurikulum</a:t>
            </a:r>
            <a:r>
              <a:rPr lang="en-US" sz="2400">
                <a:latin typeface="Times New Roman"/>
                <a:cs typeface="Times New Roman"/>
              </a:rPr>
              <a:t> se </a:t>
            </a:r>
            <a:r>
              <a:rPr lang="en-US" sz="2400" err="1">
                <a:latin typeface="Times New Roman"/>
                <a:cs typeface="Times New Roman"/>
              </a:rPr>
              <a:t>temelji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na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definiranju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odgojno-obrazovnih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ishoda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usmjerenih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na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učenika</a:t>
            </a:r>
            <a:endParaRPr lang="en-US" sz="240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57477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D0A3D7-C8CA-4F9C-961D-70DA1F5B00D6}"/>
              </a:ext>
            </a:extLst>
          </p:cNvPr>
          <p:cNvSpPr txBox="1"/>
          <p:nvPr/>
        </p:nvSpPr>
        <p:spPr>
          <a:xfrm>
            <a:off x="215661" y="181155"/>
            <a:ext cx="11703169" cy="538609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DIGITALNI SADRŽAJI</a:t>
            </a:r>
            <a:r>
              <a:rPr lang="hr-HR" sz="800" b="1">
                <a:solidFill>
                  <a:srgbClr val="7030A0"/>
                </a:solidFill>
                <a:latin typeface="Times New Roman"/>
                <a:cs typeface="Times New Roman"/>
              </a:rPr>
              <a:t> </a:t>
            </a:r>
          </a:p>
          <a:p>
            <a:endParaRPr lang="hr-HR"/>
          </a:p>
          <a:p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Digitalni alati: </a:t>
            </a:r>
          </a:p>
          <a:p>
            <a:r>
              <a:rPr lang="hr-HR" sz="2800" b="1">
                <a:solidFill>
                  <a:srgbClr val="7030A0"/>
                </a:solidFill>
              </a:rPr>
              <a:t>                                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 suradnja,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mind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mapping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, izrada kvizova,</a:t>
            </a:r>
          </a:p>
          <a:p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         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rezentacija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,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postera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,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infografike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;</a:t>
            </a:r>
          </a:p>
          <a:p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          blog, wiki;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digital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storytelling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…  </a:t>
            </a:r>
          </a:p>
          <a:p>
            <a:endParaRPr lang="hr-HR"/>
          </a:p>
          <a:p>
            <a:endParaRPr lang="hr-HR" sz="2800" b="1">
              <a:solidFill>
                <a:srgbClr val="7030A0"/>
              </a:solidFill>
            </a:endParaRPr>
          </a:p>
          <a:p>
            <a:endParaRPr lang="hr-HR" sz="2800" b="1">
              <a:solidFill>
                <a:srgbClr val="7030A0"/>
              </a:solidFill>
            </a:endParaRPr>
          </a:p>
          <a:p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Digitalni izvori:</a:t>
            </a:r>
            <a:endParaRPr lang="hr-HR">
              <a:latin typeface="Times New Roman"/>
              <a:cs typeface="Times New Roman"/>
            </a:endParaRPr>
          </a:p>
          <a:p>
            <a:r>
              <a:rPr lang="hr-HR" sz="2800" b="1">
                <a:solidFill>
                  <a:srgbClr val="7030A0"/>
                </a:solidFill>
              </a:rPr>
              <a:t>                                 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 digitalni materijali za obradu tema,</a:t>
            </a:r>
          </a:p>
          <a:p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                                 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rubric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 </a:t>
            </a:r>
            <a:r>
              <a:rPr lang="hr-HR" sz="2800" b="1" err="1">
                <a:solidFill>
                  <a:srgbClr val="7030A0"/>
                </a:solidFill>
                <a:latin typeface="Times New Roman"/>
                <a:cs typeface="Times New Roman"/>
              </a:rPr>
              <a:t>creators</a:t>
            </a:r>
            <a:r>
              <a:rPr lang="hr-HR" sz="2800" b="1">
                <a:solidFill>
                  <a:srgbClr val="7030A0"/>
                </a:solidFill>
                <a:latin typeface="Times New Roman"/>
                <a:cs typeface="Times New Roman"/>
              </a:rPr>
              <a:t>, online rječnici…</a:t>
            </a:r>
          </a:p>
          <a:p>
            <a:r>
              <a:rPr lang="hr-HR" sz="2800" b="1">
                <a:solidFill>
                  <a:srgbClr val="7030A0"/>
                </a:solidFill>
              </a:rPr>
              <a:t>                                  </a:t>
            </a:r>
            <a:endParaRPr lang="hr-HR" sz="2800" b="1">
              <a:solidFill>
                <a:srgbClr val="7030A0"/>
              </a:solidFill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D3A7C3A-38FE-428A-9BEB-E2D60C989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418" y="311898"/>
            <a:ext cx="2062941" cy="1590717"/>
          </a:xfrm>
          <a:prstGeom prst="rect">
            <a:avLst/>
          </a:prstGeom>
        </p:spPr>
      </p:pic>
      <p:pic>
        <p:nvPicPr>
          <p:cNvPr id="5" name="Picture 5" descr="A picture containing transport, spacecraft&#10;&#10;Description generated with high confidence">
            <a:extLst>
              <a:ext uri="{FF2B5EF4-FFF2-40B4-BE49-F238E27FC236}">
                <a16:creationId xmlns:a16="http://schemas.microsoft.com/office/drawing/2014/main" id="{DB6C356C-8AD2-4E9F-AB7A-982127D9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" y="1451304"/>
            <a:ext cx="2466975" cy="20288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EF7E71C-C8BF-4E2A-B025-12CA0FF8F7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6" y="4349870"/>
            <a:ext cx="21050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250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DEDF8-7965-4A9E-8B95-04457E76FAF1}"/>
              </a:ext>
            </a:extLst>
          </p:cNvPr>
          <p:cNvSpPr txBox="1"/>
          <p:nvPr/>
        </p:nvSpPr>
        <p:spPr>
          <a:xfrm>
            <a:off x="215661" y="152400"/>
            <a:ext cx="11731923" cy="544764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200" b="1">
                <a:solidFill>
                  <a:schemeClr val="accent2"/>
                </a:solidFill>
              </a:rPr>
              <a:t>2</a:t>
            </a:r>
            <a:r>
              <a:rPr lang="hr-HR" sz="3200" b="1">
                <a:solidFill>
                  <a:schemeClr val="accent2"/>
                </a:solidFill>
                <a:latin typeface="Times New Roman"/>
                <a:cs typeface="Times New Roman"/>
              </a:rPr>
              <a:t>. Primjeri tema, lekcija i aktivnost</a:t>
            </a:r>
            <a:r>
              <a:rPr lang="hr-HR" sz="3200" b="1">
                <a:solidFill>
                  <a:schemeClr val="accent2"/>
                </a:solidFill>
              </a:rPr>
              <a:t>i</a:t>
            </a:r>
          </a:p>
          <a:p>
            <a:pPr algn="ctr"/>
            <a:endParaRPr lang="hr-HR"/>
          </a:p>
          <a:p>
            <a:r>
              <a:rPr lang="hr-HR" sz="2800" b="1">
                <a:solidFill>
                  <a:schemeClr val="accent2"/>
                </a:solidFill>
              </a:rPr>
              <a:t>a)</a:t>
            </a:r>
            <a:r>
              <a:rPr lang="hr-HR" sz="2800" b="1">
                <a:solidFill>
                  <a:schemeClr val="accent2"/>
                </a:solidFill>
                <a:latin typeface="Times New Roman"/>
                <a:cs typeface="Times New Roman"/>
              </a:rPr>
              <a:t> Primjeri razrade tema sa sadržajima, </a:t>
            </a:r>
          </a:p>
          <a:p>
            <a:r>
              <a:rPr lang="hr-HR" sz="2800" b="1">
                <a:solidFill>
                  <a:schemeClr val="accent2"/>
                </a:solidFill>
                <a:latin typeface="Times New Roman"/>
                <a:cs typeface="Times New Roman"/>
              </a:rPr>
              <a:t>       aktivnostima i zadacima, te primjerima </a:t>
            </a:r>
          </a:p>
          <a:p>
            <a:r>
              <a:rPr lang="hr-HR" sz="2800" b="1">
                <a:solidFill>
                  <a:schemeClr val="accent2"/>
                </a:solidFill>
                <a:latin typeface="Times New Roman"/>
                <a:cs typeface="Times New Roman"/>
              </a:rPr>
              <a:t>       načina vrednovanja: 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Kupovina, </a:t>
            </a:r>
          </a:p>
          <a:p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      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Christmas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decorations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, Blagdani         </a:t>
            </a:r>
          </a:p>
          <a:p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       i važni datumi,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Weather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, </a:t>
            </a:r>
          </a:p>
          <a:p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      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Days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of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the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 </a:t>
            </a:r>
            <a:r>
              <a:rPr lang="hr-HR" sz="2800" b="1" i="1" err="1">
                <a:solidFill>
                  <a:schemeClr val="accent2"/>
                </a:solidFill>
                <a:latin typeface="Times New Roman"/>
                <a:cs typeface="Times New Roman"/>
              </a:rPr>
              <a:t>week</a:t>
            </a:r>
            <a:r>
              <a:rPr lang="hr-HR" sz="2800" b="1" i="1">
                <a:solidFill>
                  <a:schemeClr val="accent2"/>
                </a:solidFill>
                <a:latin typeface="Times New Roman"/>
                <a:cs typeface="Times New Roman"/>
              </a:rPr>
              <a:t> </a:t>
            </a:r>
          </a:p>
          <a:p>
            <a:endParaRPr lang="hr-HR" sz="2800" b="1" i="1">
              <a:solidFill>
                <a:schemeClr val="accent2"/>
              </a:solidFill>
              <a:cs typeface="Calibri"/>
            </a:endParaRPr>
          </a:p>
          <a:p>
            <a:endParaRPr lang="hr-HR">
              <a:solidFill>
                <a:srgbClr val="000000"/>
              </a:solidFill>
            </a:endParaRPr>
          </a:p>
          <a:p>
            <a:endParaRPr lang="hr-HR" sz="2800" b="1">
              <a:solidFill>
                <a:schemeClr val="accent2"/>
              </a:solidFill>
            </a:endParaRPr>
          </a:p>
          <a:p>
            <a:r>
              <a:rPr lang="hr-HR" sz="2800" b="1">
                <a:solidFill>
                  <a:schemeClr val="accent2"/>
                </a:solidFill>
              </a:rPr>
              <a:t>b)   </a:t>
            </a:r>
            <a:r>
              <a:rPr lang="hr-HR" sz="2800" b="1">
                <a:solidFill>
                  <a:schemeClr val="accent2"/>
                </a:solidFill>
                <a:latin typeface="Times New Roman"/>
                <a:cs typeface="Times New Roman"/>
              </a:rPr>
              <a:t>Tematsko planiranje s primjerima aktivnosti i zadataka za ostvarivanje</a:t>
            </a:r>
          </a:p>
          <a:p>
            <a:r>
              <a:rPr lang="hr-HR" sz="2800" b="1">
                <a:solidFill>
                  <a:schemeClr val="accent2"/>
                </a:solidFill>
                <a:latin typeface="Times New Roman"/>
                <a:cs typeface="Times New Roman"/>
              </a:rPr>
              <a:t>       ishoda tema i oglednih lekcija   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D55FF9-3593-45A8-AEE0-7D5DDCD9B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883" y="386032"/>
            <a:ext cx="1793215" cy="2074652"/>
          </a:xfrm>
          <a:prstGeom prst="rect">
            <a:avLst/>
          </a:prstGeom>
        </p:spPr>
      </p:pic>
      <p:pic>
        <p:nvPicPr>
          <p:cNvPr id="5" name="Picture 5" descr="A picture containing ax, armor&#10;&#10;Description generated with high confidence">
            <a:extLst>
              <a:ext uri="{FF2B5EF4-FFF2-40B4-BE49-F238E27FC236}">
                <a16:creationId xmlns:a16="http://schemas.microsoft.com/office/drawing/2014/main" id="{63022938-1A09-4F9F-999D-C1C69CDF3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5390" y="1884028"/>
            <a:ext cx="2493213" cy="2583791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FD5BBA3A-7571-4193-8CB4-8A0BC6A57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4325" y="5429284"/>
            <a:ext cx="3778369" cy="117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3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FA291E-EABB-4F74-BC2B-380B89BA264E}"/>
              </a:ext>
            </a:extLst>
          </p:cNvPr>
          <p:cNvSpPr txBox="1"/>
          <p:nvPr/>
        </p:nvSpPr>
        <p:spPr>
          <a:xfrm>
            <a:off x="416944" y="80514"/>
            <a:ext cx="11760678" cy="458587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r-HR" sz="3200" b="1">
                <a:solidFill>
                  <a:srgbClr val="0070C0"/>
                </a:solidFill>
              </a:rPr>
              <a:t>3. </a:t>
            </a:r>
            <a:r>
              <a:rPr lang="hr-HR" sz="3200" b="1">
                <a:solidFill>
                  <a:srgbClr val="0070C0"/>
                </a:solidFill>
                <a:latin typeface="Times New Roman"/>
                <a:cs typeface="Times New Roman"/>
              </a:rPr>
              <a:t>Projektno planiranje</a:t>
            </a:r>
            <a:r>
              <a:rPr lang="hr-HR" sz="1000" b="1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</a:p>
          <a:p>
            <a:pPr algn="ctr"/>
            <a:endParaRPr lang="hr-HR"/>
          </a:p>
          <a:p>
            <a:r>
              <a:rPr lang="hr-HR" sz="2800" b="1">
                <a:solidFill>
                  <a:srgbClr val="0070C0"/>
                </a:solidFill>
              </a:rPr>
              <a:t>a) </a:t>
            </a:r>
            <a:r>
              <a:rPr lang="hr-HR" sz="2800" b="1">
                <a:solidFill>
                  <a:srgbClr val="0070C0"/>
                </a:solidFill>
                <a:latin typeface="Times New Roman"/>
                <a:cs typeface="Times New Roman"/>
              </a:rPr>
              <a:t>Virtualni suradnički projekti  </a:t>
            </a:r>
          </a:p>
          <a:p>
            <a:r>
              <a:rPr lang="hr-HR" sz="2800" b="1">
                <a:solidFill>
                  <a:srgbClr val="0070C0"/>
                </a:solidFill>
                <a:latin typeface="Times New Roman"/>
                <a:cs typeface="Times New Roman"/>
              </a:rPr>
              <a:t>b) </a:t>
            </a:r>
            <a:r>
              <a:rPr lang="hr-HR" sz="2800" b="1" err="1">
                <a:solidFill>
                  <a:srgbClr val="0070C0"/>
                </a:solidFill>
                <a:latin typeface="Times New Roman"/>
                <a:cs typeface="Times New Roman"/>
              </a:rPr>
              <a:t>eTwinning</a:t>
            </a:r>
            <a:r>
              <a:rPr lang="hr-HR" sz="2800" b="1">
                <a:solidFill>
                  <a:srgbClr val="0070C0"/>
                </a:solidFill>
                <a:latin typeface="Times New Roman"/>
                <a:cs typeface="Times New Roman"/>
              </a:rPr>
              <a:t> - 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europska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zajednica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učitelja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nastavnika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namijenjena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  </a:t>
            </a:r>
          </a:p>
          <a:p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    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međunarodnoj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suradnji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učenika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predškolskog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,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osnovnoškolskog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endParaRPr lang="hr-HR">
              <a:solidFill>
                <a:srgbClr val="000000"/>
              </a:solidFill>
              <a:latin typeface="Times New Roman"/>
              <a:cs typeface="Times New Roman"/>
            </a:endParaRPr>
          </a:p>
          <a:p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    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 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srednjoškolskoga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uzrasta</a:t>
            </a:r>
            <a:r>
              <a:rPr lang="hr-HR" sz="2800" b="1">
                <a:solidFill>
                  <a:srgbClr val="0070C0"/>
                </a:solidFill>
                <a:latin typeface="Times New Roman"/>
                <a:cs typeface="Times New Roman"/>
              </a:rPr>
              <a:t>  </a:t>
            </a:r>
            <a:endParaRPr lang="hr-HR">
              <a:latin typeface="Times New Roman"/>
              <a:cs typeface="Times New Roman"/>
            </a:endParaRPr>
          </a:p>
          <a:p>
            <a:r>
              <a:rPr lang="en-US" sz="2800" b="1">
                <a:solidFill>
                  <a:srgbClr val="0070C0"/>
                </a:solidFill>
                <a:latin typeface="Times New Roman"/>
                <a:cs typeface="Times New Roman"/>
              </a:rPr>
              <a:t>c) Skype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r>
              <a:rPr lang="en-US" sz="2800" b="1">
                <a:solidFill>
                  <a:srgbClr val="0070C0"/>
                </a:solidFill>
                <a:latin typeface="Times New Roman"/>
                <a:cs typeface="Times New Roman"/>
              </a:rPr>
              <a:t>in the Classroom</a:t>
            </a:r>
            <a:r>
              <a:rPr lang="hr-HR" sz="2800" b="1">
                <a:solidFill>
                  <a:srgbClr val="0070C0"/>
                </a:solidFill>
                <a:latin typeface="Times New Roman"/>
                <a:cs typeface="Times New Roman"/>
              </a:rPr>
              <a:t> - 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 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europska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zajednica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učitelja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nastavnika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namijenjena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međunarodnoj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suradnji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učenika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predškolskog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,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osnovnoškolskog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i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srednjoškolskoga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 </a:t>
            </a:r>
            <a:r>
              <a:rPr lang="en-US" sz="2800" err="1">
                <a:solidFill>
                  <a:srgbClr val="0070C0"/>
                </a:solidFill>
                <a:latin typeface="Times New Roman"/>
                <a:cs typeface="Times New Roman"/>
              </a:rPr>
              <a:t>uzrasta</a:t>
            </a:r>
            <a:r>
              <a:rPr lang="en-US" sz="2800">
                <a:solidFill>
                  <a:srgbClr val="0070C0"/>
                </a:solidFill>
                <a:latin typeface="Times New Roman"/>
                <a:cs typeface="Times New Roman"/>
              </a:rPr>
              <a:t>;  </a:t>
            </a:r>
            <a:endParaRPr lang="hr-HR" sz="2800" b="1">
              <a:solidFill>
                <a:srgbClr val="0070C0"/>
              </a:solidFill>
              <a:latin typeface="Times New Roman"/>
              <a:cs typeface="Times New Roman"/>
            </a:endParaRPr>
          </a:p>
          <a:p>
            <a:endParaRPr lang="hr-HR">
              <a:latin typeface="Times New Roman"/>
              <a:cs typeface="Times New Roman"/>
            </a:endParaRPr>
          </a:p>
          <a:p>
            <a:r>
              <a:rPr lang="en-US" sz="2800">
                <a:latin typeface="Times New Roman"/>
                <a:cs typeface="Times New Roman"/>
              </a:rPr>
              <a:t> </a:t>
            </a:r>
            <a:r>
              <a:rPr lang="hr-HR" sz="2800">
                <a:latin typeface="Times New Roman"/>
                <a:cs typeface="Times New Roman"/>
              </a:rPr>
              <a:t>    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0D4898-D3B4-415A-A14C-5C08A7B00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2587" y="354132"/>
            <a:ext cx="2148336" cy="973886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2484CFA7-5C0A-4C50-BE90-2F240560A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458" y="5097729"/>
            <a:ext cx="2043326" cy="1175635"/>
          </a:xfrm>
          <a:prstGeom prst="rect">
            <a:avLst/>
          </a:prstGeom>
        </p:spPr>
      </p:pic>
      <p:pic>
        <p:nvPicPr>
          <p:cNvPr id="7" name="Picture 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CBC61265-B1EA-4ED5-8CA6-14C55CD05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09" y="3954162"/>
            <a:ext cx="3879011" cy="2773079"/>
          </a:xfrm>
          <a:prstGeom prst="rect">
            <a:avLst/>
          </a:prstGeom>
        </p:spPr>
      </p:pic>
      <p:pic>
        <p:nvPicPr>
          <p:cNvPr id="9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28C81B4-DA4D-4518-BEDE-4CC156FA6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8686" y="4733254"/>
            <a:ext cx="3119955" cy="17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551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244" y="1057342"/>
            <a:ext cx="4790642" cy="54900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8EC97C-5752-488D-904C-F0EA665B544B}"/>
              </a:ext>
            </a:extLst>
          </p:cNvPr>
          <p:cNvSpPr txBox="1"/>
          <p:nvPr/>
        </p:nvSpPr>
        <p:spPr>
          <a:xfrm>
            <a:off x="501266" y="515038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err="1">
                <a:latin typeface="Times New Roman"/>
                <a:cs typeface="Times New Roman"/>
              </a:rPr>
              <a:t>Planiranje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D65F117-7579-4FEF-BE32-127C2F135296}"/>
              </a:ext>
            </a:extLst>
          </p:cNvPr>
          <p:cNvSpPr/>
          <p:nvPr/>
        </p:nvSpPr>
        <p:spPr>
          <a:xfrm>
            <a:off x="6680198" y="4953000"/>
            <a:ext cx="1473200" cy="9144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DC4B7EE-180C-4E02-8B22-FCE8D6FE2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735" y="298076"/>
            <a:ext cx="2798284" cy="153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195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99" y="1009897"/>
            <a:ext cx="3500819" cy="517250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F70D9-EBA3-4800-B78A-9FE108DFE737}"/>
              </a:ext>
            </a:extLst>
          </p:cNvPr>
          <p:cNvSpPr txBox="1"/>
          <p:nvPr/>
        </p:nvSpPr>
        <p:spPr>
          <a:xfrm>
            <a:off x="244206" y="808821"/>
            <a:ext cx="2743200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Planiranje</a:t>
            </a: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F930F46-A92C-4410-B7A3-9C3F24219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0977" y="362340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12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855" y="1028240"/>
            <a:ext cx="4123567" cy="58297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F5967-9116-4B80-A135-9760589A904D}"/>
              </a:ext>
            </a:extLst>
          </p:cNvPr>
          <p:cNvSpPr txBox="1"/>
          <p:nvPr/>
        </p:nvSpPr>
        <p:spPr>
          <a:xfrm>
            <a:off x="280929" y="404870"/>
            <a:ext cx="3679634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Planiranje</a:t>
            </a:r>
            <a:endParaRPr lang="en-US" sz="4000">
              <a:latin typeface="Times New Roman"/>
              <a:cs typeface="Times New Roman"/>
            </a:endParaRP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DB702CC-89B7-45E0-9478-1307256938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4591" y="408243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7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864" y="650089"/>
            <a:ext cx="3674943" cy="519803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2B810-582E-44EF-A100-115CFBDC0779}"/>
              </a:ext>
            </a:extLst>
          </p:cNvPr>
          <p:cNvSpPr txBox="1"/>
          <p:nvPr/>
        </p:nvSpPr>
        <p:spPr>
          <a:xfrm>
            <a:off x="464544" y="221255"/>
            <a:ext cx="2614670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Planiranje</a:t>
            </a: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C2FF1E7-4757-4F0A-8C61-F38AD201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6880" y="270532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922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5" y="524525"/>
            <a:ext cx="4618033" cy="502763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2F4313-C292-45FB-96F2-F1F037026792}"/>
              </a:ext>
            </a:extLst>
          </p:cNvPr>
          <p:cNvSpPr txBox="1"/>
          <p:nvPr/>
        </p:nvSpPr>
        <p:spPr>
          <a:xfrm>
            <a:off x="381917" y="459953"/>
            <a:ext cx="2743200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Planiranje</a:t>
            </a: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60F66CF-BA47-4044-81A5-1C97689ED4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4424" y="343978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90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55" y="989775"/>
            <a:ext cx="3583137" cy="506950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987538-DA84-4E5A-B9E6-A55F8BBC59C0}"/>
              </a:ext>
            </a:extLst>
          </p:cNvPr>
          <p:cNvSpPr txBox="1"/>
          <p:nvPr/>
        </p:nvSpPr>
        <p:spPr>
          <a:xfrm>
            <a:off x="253387" y="496677"/>
            <a:ext cx="3743899" cy="98488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Planiranje</a:t>
            </a:r>
          </a:p>
          <a:p>
            <a:pPr algn="ctr"/>
            <a:endParaRPr lang="en-US">
              <a:cs typeface="Calibri"/>
            </a:endParaRP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90FCB5D-009F-4595-B982-6EEA2E50E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302" y="270532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58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02F9-B703-4976-A52F-604B88A1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04" y="365125"/>
            <a:ext cx="11231696" cy="1343924"/>
          </a:xfrm>
        </p:spPr>
        <p:txBody>
          <a:bodyPr>
            <a:normAutofit/>
          </a:bodyPr>
          <a:lstStyle/>
          <a:p>
            <a:r>
              <a:rPr lang="en-US" sz="3600" err="1">
                <a:latin typeface="Times New Roman"/>
                <a:cs typeface="Times New Roman"/>
              </a:rPr>
              <a:t>Vrednovanje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i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komunikacijski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pristup</a:t>
            </a:r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AB409838-13A5-4C0E-AE6F-307B6FA91E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95059" y="276216"/>
            <a:ext cx="2595736" cy="1243988"/>
          </a:xfrm>
          <a:prstGeom prst="rect">
            <a:avLst/>
          </a:prstGeom>
        </p:spPr>
      </p:pic>
      <p:pic>
        <p:nvPicPr>
          <p:cNvPr id="3" name="Picture 4" descr="A person standing in front of a brick building&#10;&#10;Description generated with very high confidence">
            <a:extLst>
              <a:ext uri="{FF2B5EF4-FFF2-40B4-BE49-F238E27FC236}">
                <a16:creationId xmlns:a16="http://schemas.microsoft.com/office/drawing/2014/main" id="{5468BA64-54BF-4735-95F4-513B7ADEE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456" y="1701595"/>
            <a:ext cx="4295954" cy="495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26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DF0CB-5F9D-424E-9429-B1FA57C6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err="1">
                <a:latin typeface="Times New Roman"/>
                <a:cs typeface="Times New Roman"/>
              </a:rPr>
              <a:t>Poglavlja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predmetnog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kurikuluma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nastavnog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predmeta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Engleski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jezik</a:t>
            </a: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449F116-26DD-4136-A08C-0E90653B9A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57855"/>
            <a:ext cx="10515600" cy="388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282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02F9-B703-4976-A52F-604B88A1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972" y="365125"/>
            <a:ext cx="10882828" cy="1325563"/>
          </a:xfrm>
        </p:spPr>
        <p:txBody>
          <a:bodyPr>
            <a:normAutofit/>
          </a:bodyPr>
          <a:lstStyle/>
          <a:p>
            <a:r>
              <a:rPr lang="en-US" sz="3600" err="1">
                <a:latin typeface="Times New Roman"/>
                <a:cs typeface="Times New Roman"/>
              </a:rPr>
              <a:t>Pristupi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vrednovanju</a:t>
            </a:r>
          </a:p>
        </p:txBody>
      </p:sp>
      <p:pic>
        <p:nvPicPr>
          <p:cNvPr id="3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86E3126-CABE-40B2-BE26-66113C691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63302" y="172456"/>
            <a:ext cx="3256747" cy="1565314"/>
          </a:xfrm>
          <a:prstGeom prst="rect">
            <a:avLst/>
          </a:prstGeom>
        </p:spPr>
      </p:pic>
      <p:pic>
        <p:nvPicPr>
          <p:cNvPr id="6" name="Picture 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B37EB0AB-A474-4C12-BB41-C2A221244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12" y="3951235"/>
            <a:ext cx="2743200" cy="2032286"/>
          </a:xfrm>
          <a:prstGeom prst="rect">
            <a:avLst/>
          </a:prstGeom>
        </p:spPr>
      </p:pic>
      <p:pic>
        <p:nvPicPr>
          <p:cNvPr id="12" name="Picture 12" descr="A picture containing person, man, indoor&#10;&#10;Description generated with very high confidence">
            <a:extLst>
              <a:ext uri="{FF2B5EF4-FFF2-40B4-BE49-F238E27FC236}">
                <a16:creationId xmlns:a16="http://schemas.microsoft.com/office/drawing/2014/main" id="{4DB30D2E-E186-4D3E-8219-A7F952810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929" y="3948886"/>
            <a:ext cx="2944483" cy="2123248"/>
          </a:xfrm>
          <a:prstGeom prst="rect">
            <a:avLst/>
          </a:prstGeom>
        </p:spPr>
      </p:pic>
      <p:pic>
        <p:nvPicPr>
          <p:cNvPr id="14" name="Picture 14" descr="A group of people sitting at a table&#10;&#10;Description generated with high confidence">
            <a:extLst>
              <a:ext uri="{FF2B5EF4-FFF2-40B4-BE49-F238E27FC236}">
                <a16:creationId xmlns:a16="http://schemas.microsoft.com/office/drawing/2014/main" id="{12486811-404C-48F6-B74E-48031CC143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" r="-455" b="15337"/>
          <a:stretch/>
        </p:blipFill>
        <p:spPr>
          <a:xfrm>
            <a:off x="4186917" y="3947251"/>
            <a:ext cx="3182813" cy="1983190"/>
          </a:xfrm>
          <a:prstGeom prst="rect">
            <a:avLst/>
          </a:prstGeom>
        </p:spPr>
      </p:pic>
      <p:pic>
        <p:nvPicPr>
          <p:cNvPr id="16" name="Picture 1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75EF33AC-0A4F-4554-A1A3-3FD43BDE4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217" y="1369819"/>
            <a:ext cx="2743200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573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F238181-2863-494E-AE6B-6232EC0951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0" r="1" b="1"/>
          <a:stretch/>
        </p:blipFill>
        <p:spPr>
          <a:xfrm>
            <a:off x="2446451" y="1832394"/>
            <a:ext cx="6880141" cy="4718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AC02F9-B703-4976-A52F-604B88A1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31" y="365125"/>
            <a:ext cx="11149069" cy="1325563"/>
          </a:xfrm>
        </p:spPr>
        <p:txBody>
          <a:bodyPr>
            <a:normAutofit/>
          </a:bodyPr>
          <a:lstStyle/>
          <a:p>
            <a:r>
              <a:rPr lang="en-US" sz="3600" err="1">
                <a:latin typeface="Times New Roman"/>
                <a:cs typeface="Times New Roman"/>
              </a:rPr>
              <a:t>Pristupi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vrednovanju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i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svrha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vrednovanja</a:t>
            </a:r>
          </a:p>
        </p:txBody>
      </p:sp>
      <p:pic>
        <p:nvPicPr>
          <p:cNvPr id="3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453F398-3006-4D03-ADE3-AE8E9CF83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2953" y="316436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643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02F9-B703-4976-A52F-604B88A1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538" y="365125"/>
            <a:ext cx="11057262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Modeli vrednovanja</a:t>
            </a:r>
            <a:endParaRPr lang="en-US" sz="4000" err="1">
              <a:latin typeface="Times New Roman"/>
              <a:cs typeface="Times New Roman"/>
            </a:endParaRPr>
          </a:p>
        </p:txBody>
      </p:sp>
      <p:pic>
        <p:nvPicPr>
          <p:cNvPr id="3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97D2647-8CDC-4D7C-AA2A-8563EA6B6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46209" y="133773"/>
            <a:ext cx="2808664" cy="1015792"/>
          </a:xfrm>
          <a:prstGeom prst="rect">
            <a:avLst/>
          </a:prstGeom>
        </p:spPr>
      </p:pic>
      <p:pic>
        <p:nvPicPr>
          <p:cNvPr id="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912C27F-F4F4-4D5D-A9CF-178D6CFE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408" y="1873102"/>
            <a:ext cx="1362075" cy="523875"/>
          </a:xfrm>
          <a:prstGeom prst="rect">
            <a:avLst/>
          </a:prstGeom>
        </p:spPr>
      </p:pic>
      <p:pic>
        <p:nvPicPr>
          <p:cNvPr id="10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14D0858-9540-43CC-AABE-95787F41C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2168" y="3483365"/>
            <a:ext cx="1362075" cy="523875"/>
          </a:xfrm>
          <a:prstGeom prst="rect">
            <a:avLst/>
          </a:prstGeom>
        </p:spPr>
      </p:pic>
      <p:pic>
        <p:nvPicPr>
          <p:cNvPr id="18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66A9C19-3D55-4654-8A1A-E947DE747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1000" y="3540874"/>
            <a:ext cx="1362075" cy="523875"/>
          </a:xfrm>
          <a:prstGeom prst="rect">
            <a:avLst/>
          </a:prstGeom>
        </p:spPr>
      </p:pic>
      <p:pic>
        <p:nvPicPr>
          <p:cNvPr id="19" name="Picture 19" descr="A picture containing sky&#10;&#10;Description generated with very high confidence">
            <a:extLst>
              <a:ext uri="{FF2B5EF4-FFF2-40B4-BE49-F238E27FC236}">
                <a16:creationId xmlns:a16="http://schemas.microsoft.com/office/drawing/2014/main" id="{FD2D8E6A-E81F-45F3-90C0-1970DCF8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42" y="5381143"/>
            <a:ext cx="7760898" cy="66770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E9E6CAD-2828-4A25-BE38-C61A2642E579}"/>
              </a:ext>
            </a:extLst>
          </p:cNvPr>
          <p:cNvSpPr/>
          <p:nvPr/>
        </p:nvSpPr>
        <p:spPr>
          <a:xfrm>
            <a:off x="563591" y="4862425"/>
            <a:ext cx="7743645" cy="5837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Poučavanje / učenje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DE8B9A-6463-428D-B580-3EDF8DC7BB60}"/>
              </a:ext>
            </a:extLst>
          </p:cNvPr>
          <p:cNvSpPr/>
          <p:nvPr/>
        </p:nvSpPr>
        <p:spPr>
          <a:xfrm>
            <a:off x="577971" y="1871932"/>
            <a:ext cx="6780361" cy="6412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Poučavanje / učenje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9D990AC-D20A-45D3-991B-953A1832BCF2}"/>
              </a:ext>
            </a:extLst>
          </p:cNvPr>
          <p:cNvSpPr/>
          <p:nvPr/>
        </p:nvSpPr>
        <p:spPr>
          <a:xfrm>
            <a:off x="563591" y="3424686"/>
            <a:ext cx="2984739" cy="65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Poučavanje / učenje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ECE745E-3810-4008-9086-B7BFF649A16C}"/>
              </a:ext>
            </a:extLst>
          </p:cNvPr>
          <p:cNvSpPr/>
          <p:nvPr/>
        </p:nvSpPr>
        <p:spPr>
          <a:xfrm>
            <a:off x="4934307" y="3482195"/>
            <a:ext cx="2984739" cy="6556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/>
                <a:cs typeface="Times New Roman"/>
              </a:rPr>
              <a:t>Poučavanje / učenje</a:t>
            </a:r>
          </a:p>
        </p:txBody>
      </p:sp>
    </p:spTree>
    <p:extLst>
      <p:ext uri="{BB962C8B-B14F-4D97-AF65-F5344CB8AC3E}">
        <p14:creationId xmlns:p14="http://schemas.microsoft.com/office/powerpoint/2010/main" val="41726793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screenshot, text, map&#10;&#10;Description generated with high confidence">
            <a:extLst>
              <a:ext uri="{FF2B5EF4-FFF2-40B4-BE49-F238E27FC236}">
                <a16:creationId xmlns:a16="http://schemas.microsoft.com/office/drawing/2014/main" id="{6E2D72A2-DAD0-449B-8230-58B43B96F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949" r="-118" b="17647"/>
          <a:stretch/>
        </p:blipFill>
        <p:spPr>
          <a:xfrm>
            <a:off x="-128510" y="2327583"/>
            <a:ext cx="12206378" cy="4005307"/>
          </a:xfrm>
          <a:prstGeom prst="rect">
            <a:avLst/>
          </a:prstGeom>
        </p:spPr>
      </p:pic>
      <p:pic>
        <p:nvPicPr>
          <p:cNvPr id="2" name="Picture 2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73A6573D-5635-4A9A-9853-6FDB56AAD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6399" y="261352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938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02F9-B703-4976-A52F-604B88A15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588" y="-3489"/>
            <a:ext cx="10983816" cy="989687"/>
          </a:xfrm>
        </p:spPr>
        <p:txBody>
          <a:bodyPr>
            <a:normAutofit/>
          </a:bodyPr>
          <a:lstStyle/>
          <a:p>
            <a:r>
              <a:rPr lang="en-US" sz="3600" err="1">
                <a:latin typeface="Times New Roman"/>
                <a:cs typeface="Times New Roman"/>
              </a:rPr>
              <a:t>Pristupi</a:t>
            </a:r>
            <a:r>
              <a:rPr lang="en-US" sz="3600">
                <a:latin typeface="Times New Roman"/>
                <a:cs typeface="Times New Roman"/>
              </a:rPr>
              <a:t> </a:t>
            </a:r>
            <a:r>
              <a:rPr lang="en-US" sz="3600" err="1">
                <a:latin typeface="Times New Roman"/>
                <a:cs typeface="Times New Roman"/>
              </a:rPr>
              <a:t>vrednovanju</a:t>
            </a:r>
          </a:p>
        </p:txBody>
      </p:sp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2F6EAD80-FDF7-41E6-B5FA-88C3983DDE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773001"/>
              </p:ext>
            </p:extLst>
          </p:nvPr>
        </p:nvGraphicFramePr>
        <p:xfrm>
          <a:off x="486231" y="782267"/>
          <a:ext cx="11441853" cy="59507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675">
                  <a:extLst>
                    <a:ext uri="{9D8B030D-6E8A-4147-A177-3AD203B41FA5}">
                      <a16:colId xmlns:a16="http://schemas.microsoft.com/office/drawing/2014/main" val="1264218750"/>
                    </a:ext>
                  </a:extLst>
                </a:gridCol>
                <a:gridCol w="3972127">
                  <a:extLst>
                    <a:ext uri="{9D8B030D-6E8A-4147-A177-3AD203B41FA5}">
                      <a16:colId xmlns:a16="http://schemas.microsoft.com/office/drawing/2014/main" val="1358068260"/>
                    </a:ext>
                  </a:extLst>
                </a:gridCol>
                <a:gridCol w="2587492">
                  <a:extLst>
                    <a:ext uri="{9D8B030D-6E8A-4147-A177-3AD203B41FA5}">
                      <a16:colId xmlns:a16="http://schemas.microsoft.com/office/drawing/2014/main" val="2837083245"/>
                    </a:ext>
                  </a:extLst>
                </a:gridCol>
                <a:gridCol w="3294559">
                  <a:extLst>
                    <a:ext uri="{9D8B030D-6E8A-4147-A177-3AD203B41FA5}">
                      <a16:colId xmlns:a16="http://schemas.microsoft.com/office/drawing/2014/main" val="4042094783"/>
                    </a:ext>
                  </a:extLst>
                </a:gridCol>
              </a:tblGrid>
              <a:tr h="784929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>
                          <a:latin typeface="Times New Roman"/>
                        </a:rPr>
                        <a:t>ZA UČENJE</a:t>
                      </a:r>
                    </a:p>
                    <a:p>
                      <a:pPr marL="0" lvl="0" algn="ctr">
                        <a:buNone/>
                      </a:pP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>
                          <a:latin typeface="Times New Roman"/>
                        </a:rPr>
                        <a:t>KAO UČENJE</a:t>
                      </a:r>
                    </a:p>
                    <a:p>
                      <a:pPr marL="0" lvl="0" algn="ctr">
                        <a:buNone/>
                      </a:pPr>
                      <a:endParaRPr lang="en-US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en-US">
                          <a:latin typeface="Times New Roman"/>
                        </a:rPr>
                        <a:t>NAUČENOGA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0954815"/>
                  </a:ext>
                </a:extLst>
              </a:tr>
              <a:tr h="22014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/>
                        </a:rPr>
                        <a:t>ZAŠTO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povratnom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informacijom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pomaže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 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učenicima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prepoznati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gdje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se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nalaze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u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svom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učenju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u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odnosu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na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postavljene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ishode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kako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mogu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unaprijediti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svoje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učenje</a:t>
                      </a:r>
                      <a:endParaRPr lang="en-US" sz="22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lvl="0" algn="l">
                        <a:buNone/>
                      </a:pPr>
                      <a:r>
                        <a:rPr lang="en-US" sz="2200" b="1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Formativno</a:t>
                      </a:r>
                      <a:endParaRPr lang="en-US" sz="2200" b="1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omogućava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razvoj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 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samoreguliranog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pristupa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učenju</a:t>
                      </a:r>
                      <a:endParaRPr lang="en-US" sz="220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US" sz="220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US" sz="220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US" sz="2200" b="1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r>
                        <a:rPr lang="en-US" sz="2200" b="1" err="1">
                          <a:latin typeface="Times New Roman"/>
                        </a:rPr>
                        <a:t>Formativno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daje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 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procjenu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postignute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razine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postignuća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u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odnosu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na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odgojno-obrazovne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ishode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u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određenoj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vremenskoj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točki</a:t>
                      </a:r>
                      <a:endParaRPr lang="en-US" sz="22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lvl="0" algn="l">
                        <a:buNone/>
                      </a:pPr>
                      <a:endParaRPr lang="en-US" sz="2200" b="1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  <a:p>
                      <a:pPr marL="0" lvl="0" algn="l">
                        <a:buNone/>
                      </a:pPr>
                      <a:r>
                        <a:rPr lang="en-US" sz="2200" b="1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Sumativno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125507"/>
                  </a:ext>
                </a:extLst>
              </a:tr>
              <a:tr h="149767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/>
                        </a:rPr>
                        <a:t>KADA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tijekom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učenja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poučavanja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čiji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je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neodvojivi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dio</a:t>
                      </a:r>
                      <a:endParaRPr lang="en-US" sz="220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US" sz="22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tijekom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učenja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poučavanja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čiji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je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neodvojivi</a:t>
                      </a:r>
                      <a:r>
                        <a:rPr lang="en-US" sz="22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 </a:t>
                      </a:r>
                      <a:r>
                        <a:rPr lang="en-US" sz="2200" b="0" i="0" u="none" strike="noStrike" noProof="0" err="1">
                          <a:solidFill>
                            <a:srgbClr val="000000"/>
                          </a:solidFill>
                          <a:latin typeface="Times New Roman"/>
                        </a:rPr>
                        <a:t>dio</a:t>
                      </a:r>
                      <a:endParaRPr lang="en-US" sz="2200">
                        <a:latin typeface="Times New Roman"/>
                      </a:endParaRPr>
                    </a:p>
                    <a:p>
                      <a:pPr lvl="0">
                        <a:buNone/>
                      </a:pPr>
                      <a:endParaRPr lang="en-US" sz="2200">
                        <a:latin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nakon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učenja</a:t>
                      </a:r>
                      <a:r>
                        <a:rPr lang="en-US" sz="2200">
                          <a:latin typeface="Times New Roman"/>
                        </a:rPr>
                        <a:t> </a:t>
                      </a:r>
                      <a:r>
                        <a:rPr lang="en-US" sz="2200" err="1">
                          <a:latin typeface="Times New Roman"/>
                        </a:rPr>
                        <a:t>i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poučavanja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1233580"/>
                  </a:ext>
                </a:extLst>
              </a:tr>
              <a:tr h="80297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/>
                        </a:rPr>
                        <a:t>ŠTO/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2000">
                          <a:latin typeface="Times New Roman"/>
                        </a:rPr>
                        <a:t>KAKO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različite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formativne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metode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različite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formativne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metode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različite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sumativne</a:t>
                      </a:r>
                      <a:r>
                        <a:rPr lang="en-US" sz="2200">
                          <a:latin typeface="Times New Roman"/>
                        </a:rPr>
                        <a:t> </a:t>
                      </a:r>
                      <a:r>
                        <a:rPr lang="en-US" sz="2200" err="1">
                          <a:latin typeface="Times New Roman"/>
                        </a:rPr>
                        <a:t>metode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9878613"/>
                  </a:ext>
                </a:extLst>
              </a:tr>
              <a:tr h="425302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000">
                          <a:latin typeface="Times New Roman"/>
                        </a:rPr>
                        <a:t>TKO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učitelj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učenik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200" err="1">
                          <a:latin typeface="Times New Roman"/>
                        </a:rPr>
                        <a:t>učitelj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8425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24351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9B81-7C42-47E9-8C05-700AA6B1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88" y="346763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METODE VREDNOVANJA</a:t>
            </a:r>
          </a:p>
        </p:txBody>
      </p:sp>
      <p:pic>
        <p:nvPicPr>
          <p:cNvPr id="4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E70869B-815D-4B21-8EB3-CE5A9ED16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9096" y="1593535"/>
            <a:ext cx="8614373" cy="4988045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949066F-0FEC-4E4A-AE61-942E49851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519" y="242990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533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FA30-2F75-403C-97EC-5A14C707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2" y="365125"/>
            <a:ext cx="11130708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POVRATNA INFORMACIJA</a:t>
            </a:r>
          </a:p>
        </p:txBody>
      </p:sp>
      <p:pic>
        <p:nvPicPr>
          <p:cNvPr id="4" name="Picture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61AEE4B4-320F-44F2-B5FC-AAC1A4F1B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100" y="2976383"/>
            <a:ext cx="2743200" cy="1765738"/>
          </a:xfrm>
          <a:prstGeom prst="rect">
            <a:avLst/>
          </a:prstGeom>
        </p:spPr>
      </p:pic>
      <p:pic>
        <p:nvPicPr>
          <p:cNvPr id="6" name="Picture 6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id="{23AA29BB-B6A2-4610-B497-50A69D903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131" y="2156500"/>
            <a:ext cx="3936520" cy="3705756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A600FD9-5F5D-426D-B2F7-68276141B8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6545" y="435786"/>
            <a:ext cx="2743200" cy="99211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6AD6362-3108-42E5-85D5-9023F89581FE}"/>
              </a:ext>
            </a:extLst>
          </p:cNvPr>
          <p:cNvCxnSpPr/>
          <p:nvPr/>
        </p:nvCxnSpPr>
        <p:spPr>
          <a:xfrm flipV="1">
            <a:off x="8485516" y="2872597"/>
            <a:ext cx="885645" cy="19898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1C6B1296-EBF8-49A9-9031-C6BD54D7FAD5}"/>
              </a:ext>
            </a:extLst>
          </p:cNvPr>
          <p:cNvCxnSpPr/>
          <p:nvPr/>
        </p:nvCxnSpPr>
        <p:spPr>
          <a:xfrm>
            <a:off x="9808235" y="3712233"/>
            <a:ext cx="914400" cy="91440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F6761F33-4D74-4D75-8901-1FEF5E8FFC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015" y="2812570"/>
            <a:ext cx="21717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689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AFA30-2F75-403C-97EC-5A14C7076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92" y="365125"/>
            <a:ext cx="11130708" cy="132556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POVRATNA INFORMACIJA</a:t>
            </a:r>
          </a:p>
        </p:txBody>
      </p:sp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A600FD9-5F5D-426D-B2F7-68276141B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545" y="435786"/>
            <a:ext cx="2743200" cy="99211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52BBBEB1-3349-4D58-9825-A6BD77A8F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1" y="1525437"/>
            <a:ext cx="2743200" cy="2743200"/>
          </a:xfrm>
          <a:prstGeom prst="rect">
            <a:avLst/>
          </a:prstGeom>
        </p:spPr>
      </p:pic>
      <p:pic>
        <p:nvPicPr>
          <p:cNvPr id="12" name="Picture 12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0D88A591-9AF2-4680-AE2C-802C645ED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797" y="1522202"/>
            <a:ext cx="1864564" cy="27065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2AA0E98-A55E-4272-BABF-C2A9A5C4C32A}"/>
              </a:ext>
            </a:extLst>
          </p:cNvPr>
          <p:cNvSpPr txBox="1"/>
          <p:nvPr/>
        </p:nvSpPr>
        <p:spPr>
          <a:xfrm>
            <a:off x="540588" y="4515928"/>
            <a:ext cx="4899803" cy="193899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latin typeface="Times New Roman"/>
                <a:cs typeface="Times New Roman"/>
              </a:rPr>
              <a:t>Ocjena</a:t>
            </a:r>
            <a:r>
              <a:rPr lang="en-US" sz="2400" b="1">
                <a:latin typeface="Times New Roman"/>
                <a:cs typeface="Times New Roman"/>
              </a:rPr>
              <a:t>: 3     </a:t>
            </a:r>
          </a:p>
          <a:p>
            <a:r>
              <a:rPr lang="en-US" sz="2400" b="1">
                <a:latin typeface="Times New Roman"/>
                <a:cs typeface="Times New Roman"/>
              </a:rPr>
              <a:t>Ana, </a:t>
            </a:r>
            <a:r>
              <a:rPr lang="en-US" sz="2400" b="1" err="1">
                <a:latin typeface="Times New Roman"/>
                <a:cs typeface="Times New Roman"/>
              </a:rPr>
              <a:t>tvoj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sastavak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je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dobar</a:t>
            </a:r>
            <a:r>
              <a:rPr lang="en-US" sz="2400" b="1">
                <a:latin typeface="Times New Roman"/>
                <a:cs typeface="Times New Roman"/>
              </a:rPr>
              <a:t>, </a:t>
            </a:r>
            <a:r>
              <a:rPr lang="en-US" sz="2400" b="1" err="1">
                <a:latin typeface="Times New Roman"/>
                <a:cs typeface="Times New Roman"/>
              </a:rPr>
              <a:t>ali</a:t>
            </a:r>
            <a:r>
              <a:rPr lang="en-US" sz="2400" b="1">
                <a:latin typeface="Times New Roman"/>
                <a:cs typeface="Times New Roman"/>
              </a:rPr>
              <a:t> nisi </a:t>
            </a:r>
            <a:r>
              <a:rPr lang="en-US" sz="2400" b="1" err="1">
                <a:latin typeface="Times New Roman"/>
                <a:cs typeface="Times New Roman"/>
              </a:rPr>
              <a:t>navela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primjere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iz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teksta</a:t>
            </a:r>
            <a:r>
              <a:rPr lang="en-US" sz="2400" b="1">
                <a:latin typeface="Times New Roman"/>
                <a:cs typeface="Times New Roman"/>
              </a:rPr>
              <a:t>. </a:t>
            </a:r>
            <a:r>
              <a:rPr lang="en-US" sz="2400" b="1" err="1">
                <a:latin typeface="Times New Roman"/>
                <a:cs typeface="Times New Roman"/>
              </a:rPr>
              <a:t>Moramo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razgovarati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kako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tvoje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pisanje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poboljšati</a:t>
            </a:r>
            <a:r>
              <a:rPr lang="en-US" sz="2400" b="1">
                <a:latin typeface="Times New Roman"/>
                <a:cs typeface="Times New Roman"/>
              </a:rPr>
              <a:t>.</a:t>
            </a:r>
            <a:endParaRPr lang="en-US" sz="2400" b="1" err="1">
              <a:latin typeface="Times New Roman"/>
              <a:cs typeface="Times New Roman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777ED6-741F-481F-B6FA-4BC88AE9A287}"/>
              </a:ext>
            </a:extLst>
          </p:cNvPr>
          <p:cNvSpPr txBox="1"/>
          <p:nvPr/>
        </p:nvSpPr>
        <p:spPr>
          <a:xfrm>
            <a:off x="6305910" y="4515928"/>
            <a:ext cx="5057954" cy="230832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err="1">
                <a:latin typeface="Times New Roman"/>
                <a:cs typeface="Times New Roman"/>
              </a:rPr>
              <a:t>Ocjena</a:t>
            </a:r>
            <a:r>
              <a:rPr lang="en-US" sz="2400" b="1">
                <a:latin typeface="Times New Roman"/>
                <a:cs typeface="Times New Roman"/>
              </a:rPr>
              <a:t>: 3</a:t>
            </a:r>
          </a:p>
          <a:p>
            <a:r>
              <a:rPr lang="en-US" sz="2400" b="1">
                <a:latin typeface="Times New Roman"/>
                <a:cs typeface="Times New Roman"/>
              </a:rPr>
              <a:t>Ana, </a:t>
            </a:r>
            <a:r>
              <a:rPr lang="en-US" sz="2400" b="1" err="1">
                <a:latin typeface="Times New Roman"/>
                <a:cs typeface="Times New Roman"/>
              </a:rPr>
              <a:t>tvoj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sastavak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je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dobar</a:t>
            </a:r>
            <a:r>
              <a:rPr lang="en-US" sz="2400" b="1">
                <a:latin typeface="Times New Roman"/>
                <a:cs typeface="Times New Roman"/>
              </a:rPr>
              <a:t>, </a:t>
            </a:r>
            <a:r>
              <a:rPr lang="en-US" sz="2400" b="1" err="1">
                <a:latin typeface="Times New Roman"/>
                <a:cs typeface="Times New Roman"/>
              </a:rPr>
              <a:t>ali</a:t>
            </a:r>
            <a:r>
              <a:rPr lang="en-US" sz="2400" b="1">
                <a:latin typeface="Times New Roman"/>
                <a:cs typeface="Times New Roman"/>
              </a:rPr>
              <a:t> ja </a:t>
            </a:r>
            <a:r>
              <a:rPr lang="en-US" sz="2400" b="1" err="1">
                <a:latin typeface="Times New Roman"/>
                <a:cs typeface="Times New Roman"/>
              </a:rPr>
              <a:t>tebe</a:t>
            </a:r>
            <a:r>
              <a:rPr lang="en-US" sz="2400" b="1">
                <a:latin typeface="Times New Roman"/>
                <a:cs typeface="Times New Roman"/>
              </a:rPr>
              <a:t> ne </a:t>
            </a:r>
            <a:r>
              <a:rPr lang="en-US" sz="2400" b="1" err="1">
                <a:latin typeface="Times New Roman"/>
                <a:cs typeface="Times New Roman"/>
              </a:rPr>
              <a:t>volim</a:t>
            </a:r>
            <a:r>
              <a:rPr lang="en-US" sz="2400" b="1">
                <a:latin typeface="Times New Roman"/>
                <a:cs typeface="Times New Roman"/>
              </a:rPr>
              <a:t>. Bez </a:t>
            </a:r>
            <a:r>
              <a:rPr lang="en-US" sz="2400" b="1" err="1">
                <a:latin typeface="Times New Roman"/>
                <a:cs typeface="Times New Roman"/>
              </a:rPr>
              <a:t>obzira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koliko</a:t>
            </a:r>
            <a:r>
              <a:rPr lang="en-US" sz="2400" b="1">
                <a:latin typeface="Times New Roman"/>
                <a:cs typeface="Times New Roman"/>
              </a:rPr>
              <a:t> se </a:t>
            </a:r>
            <a:r>
              <a:rPr lang="en-US" sz="2400" b="1" err="1">
                <a:latin typeface="Times New Roman"/>
                <a:cs typeface="Times New Roman"/>
              </a:rPr>
              <a:t>trudila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na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mojim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satovima</a:t>
            </a:r>
            <a:r>
              <a:rPr lang="en-US" sz="2400" b="1">
                <a:latin typeface="Times New Roman"/>
                <a:cs typeface="Times New Roman"/>
              </a:rPr>
              <a:t>, </a:t>
            </a:r>
            <a:r>
              <a:rPr lang="en-US" sz="2400" b="1" err="1">
                <a:latin typeface="Times New Roman"/>
                <a:cs typeface="Times New Roman"/>
              </a:rPr>
              <a:t>nikad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nećeš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napisati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dobar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sastavak</a:t>
            </a:r>
            <a:r>
              <a:rPr lang="en-US" sz="2400" b="1">
                <a:latin typeface="Times New Roman"/>
                <a:cs typeface="Times New Roman"/>
              </a:rPr>
              <a:t> … </a:t>
            </a:r>
            <a:r>
              <a:rPr lang="en-US" sz="2400" b="1" u="sng" err="1">
                <a:latin typeface="Times New Roman"/>
                <a:cs typeface="Times New Roman"/>
              </a:rPr>
              <a:t>jer</a:t>
            </a:r>
            <a:r>
              <a:rPr lang="en-US" sz="2400" b="1" u="sng">
                <a:latin typeface="Times New Roman"/>
                <a:cs typeface="Times New Roman"/>
              </a:rPr>
              <a:t> </a:t>
            </a:r>
            <a:r>
              <a:rPr lang="en-US" sz="2400" b="1" u="sng" err="1">
                <a:latin typeface="Times New Roman"/>
                <a:cs typeface="Times New Roman"/>
              </a:rPr>
              <a:t>te</a:t>
            </a:r>
            <a:r>
              <a:rPr lang="en-US" sz="2400" b="1" u="sng">
                <a:latin typeface="Times New Roman"/>
                <a:cs typeface="Times New Roman"/>
              </a:rPr>
              <a:t> ne </a:t>
            </a:r>
            <a:r>
              <a:rPr lang="en-US" sz="2400" b="1" u="sng" err="1">
                <a:latin typeface="Times New Roman"/>
                <a:cs typeface="Times New Roman"/>
              </a:rPr>
              <a:t>volim</a:t>
            </a:r>
            <a:r>
              <a:rPr lang="en-US" sz="2400" b="1" u="sng"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175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3C9F-3008-48E3-9EF7-D6839387D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3" y="365125"/>
            <a:ext cx="10992997" cy="1325563"/>
          </a:xfrm>
        </p:spPr>
        <p:txBody>
          <a:bodyPr>
            <a:normAutofit/>
          </a:bodyPr>
          <a:lstStyle/>
          <a:p>
            <a:r>
              <a:rPr lang="en-US" sz="3600">
                <a:latin typeface="Times New Roman"/>
                <a:cs typeface="Times New Roman"/>
              </a:rPr>
              <a:t>POVRATNA INFORMACIJA</a:t>
            </a:r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5D9D09B-210F-4210-9485-87598B3BA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5344"/>
            <a:ext cx="10515600" cy="3771900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8880CBC2-0CA9-4C1A-83FA-689D94AC15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519" y="362340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0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8F507-7FB1-4D13-8E37-044540EE7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899" y="365125"/>
            <a:ext cx="11038901" cy="1325563"/>
          </a:xfrm>
        </p:spPr>
        <p:txBody>
          <a:bodyPr>
            <a:normAutofit/>
          </a:bodyPr>
          <a:lstStyle/>
          <a:p>
            <a:r>
              <a:rPr lang="en-US" sz="3600">
                <a:latin typeface="Times New Roman"/>
                <a:cs typeface="Times New Roman"/>
              </a:rPr>
              <a:t>POVRATNA INFORMACIJA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C8216-3DD2-4852-90D2-9AAD0771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Times New Roman"/>
                <a:cs typeface="Times New Roman"/>
              </a:rPr>
              <a:t>„</a:t>
            </a:r>
            <a:r>
              <a:rPr lang="en-US" err="1">
                <a:latin typeface="Times New Roman"/>
                <a:cs typeface="Times New Roman"/>
              </a:rPr>
              <a:t>Odlična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upotreba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pasiva</a:t>
            </a:r>
            <a:r>
              <a:rPr lang="en-US">
                <a:latin typeface="Times New Roman"/>
                <a:cs typeface="Times New Roman"/>
              </a:rPr>
              <a:t>“</a:t>
            </a:r>
          </a:p>
          <a:p>
            <a:pPr marL="0" indent="0">
              <a:buNone/>
            </a:pPr>
            <a:r>
              <a:rPr lang="en-US">
                <a:latin typeface="Times New Roman"/>
                <a:cs typeface="Times New Roman"/>
              </a:rPr>
              <a:t>„</a:t>
            </a:r>
            <a:r>
              <a:rPr lang="en-US" err="1">
                <a:latin typeface="Times New Roman"/>
                <a:cs typeface="Times New Roman"/>
              </a:rPr>
              <a:t>Sviđa</a:t>
            </a:r>
            <a:r>
              <a:rPr lang="en-US">
                <a:latin typeface="Times New Roman"/>
                <a:cs typeface="Times New Roman"/>
              </a:rPr>
              <a:t> mi se </a:t>
            </a:r>
            <a:r>
              <a:rPr lang="en-US" err="1">
                <a:latin typeface="Times New Roman"/>
                <a:cs typeface="Times New Roman"/>
              </a:rPr>
              <a:t>kako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iznio</a:t>
            </a:r>
            <a:r>
              <a:rPr lang="en-US">
                <a:latin typeface="Times New Roman"/>
                <a:cs typeface="Times New Roman"/>
              </a:rPr>
              <a:t>/</a:t>
            </a:r>
            <a:r>
              <a:rPr lang="en-US" err="1">
                <a:latin typeface="Times New Roman"/>
                <a:cs typeface="Times New Roman"/>
              </a:rPr>
              <a:t>iznijela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svoje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mišljenje</a:t>
            </a:r>
            <a:r>
              <a:rPr lang="en-US">
                <a:latin typeface="Times New Roman"/>
                <a:cs typeface="Times New Roman"/>
              </a:rPr>
              <a:t>.“</a:t>
            </a:r>
          </a:p>
          <a:p>
            <a:pPr marL="0" indent="0">
              <a:buNone/>
            </a:pPr>
            <a:r>
              <a:rPr lang="en-US">
                <a:latin typeface="Times New Roman"/>
                <a:cs typeface="Times New Roman"/>
              </a:rPr>
              <a:t>„Dobro </a:t>
            </a:r>
            <a:r>
              <a:rPr lang="en-US" err="1">
                <a:latin typeface="Times New Roman"/>
                <a:cs typeface="Times New Roman"/>
              </a:rPr>
              <a:t>je</a:t>
            </a:r>
            <a:r>
              <a:rPr lang="en-US">
                <a:latin typeface="Times New Roman"/>
                <a:cs typeface="Times New Roman"/>
              </a:rPr>
              <a:t>, </a:t>
            </a:r>
            <a:r>
              <a:rPr lang="en-US" err="1">
                <a:latin typeface="Times New Roman"/>
                <a:cs typeface="Times New Roman"/>
              </a:rPr>
              <a:t>vidim</a:t>
            </a:r>
            <a:r>
              <a:rPr lang="en-US">
                <a:latin typeface="Times New Roman"/>
                <a:cs typeface="Times New Roman"/>
              </a:rPr>
              <a:t> da </a:t>
            </a:r>
            <a:r>
              <a:rPr lang="en-US" err="1">
                <a:latin typeface="Times New Roman"/>
                <a:cs typeface="Times New Roman"/>
              </a:rPr>
              <a:t>si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pročitao</a:t>
            </a:r>
            <a:r>
              <a:rPr lang="en-US">
                <a:latin typeface="Times New Roman"/>
                <a:cs typeface="Times New Roman"/>
              </a:rPr>
              <a:t>/la </a:t>
            </a:r>
            <a:r>
              <a:rPr lang="en-US" err="1">
                <a:latin typeface="Times New Roman"/>
                <a:cs typeface="Times New Roman"/>
              </a:rPr>
              <a:t>tekst</a:t>
            </a:r>
            <a:r>
              <a:rPr lang="en-US">
                <a:latin typeface="Times New Roman"/>
                <a:cs typeface="Times New Roman"/>
              </a:rPr>
              <a:t> o…“</a:t>
            </a:r>
          </a:p>
          <a:p>
            <a:pPr marL="0" indent="0">
              <a:buNone/>
            </a:pPr>
            <a:r>
              <a:rPr lang="en-US">
                <a:latin typeface="Times New Roman"/>
                <a:cs typeface="Times New Roman"/>
              </a:rPr>
              <a:t>„</a:t>
            </a:r>
            <a:r>
              <a:rPr lang="en-US" err="1">
                <a:latin typeface="Times New Roman"/>
                <a:cs typeface="Times New Roman"/>
              </a:rPr>
              <a:t>Nastavi</a:t>
            </a:r>
            <a:r>
              <a:rPr lang="en-US">
                <a:latin typeface="Times New Roman"/>
                <a:cs typeface="Times New Roman"/>
              </a:rPr>
              <a:t> s </a:t>
            </a:r>
            <a:r>
              <a:rPr lang="en-US" err="1">
                <a:latin typeface="Times New Roman"/>
                <a:cs typeface="Times New Roman"/>
              </a:rPr>
              <a:t>takvim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radom</a:t>
            </a:r>
            <a:r>
              <a:rPr lang="en-US">
                <a:latin typeface="Times New Roman"/>
                <a:cs typeface="Times New Roman"/>
              </a:rPr>
              <a:t>.“</a:t>
            </a:r>
          </a:p>
          <a:p>
            <a:pPr marL="0" indent="0">
              <a:buNone/>
            </a:pPr>
            <a:endParaRPr lang="en-US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>
                <a:latin typeface="Times New Roman"/>
                <a:cs typeface="Times New Roman"/>
              </a:rPr>
              <a:t>“</a:t>
            </a:r>
            <a:r>
              <a:rPr lang="en-US" err="1">
                <a:latin typeface="Times New Roman"/>
                <a:cs typeface="Times New Roman"/>
              </a:rPr>
              <a:t>Odličan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izbor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vokabulara</a:t>
            </a:r>
            <a:r>
              <a:rPr lang="en-US">
                <a:latin typeface="Times New Roman"/>
                <a:cs typeface="Times New Roman"/>
              </a:rPr>
              <a:t> u </a:t>
            </a:r>
            <a:r>
              <a:rPr lang="en-US" err="1">
                <a:latin typeface="Times New Roman"/>
                <a:cs typeface="Times New Roman"/>
              </a:rPr>
              <a:t>tvojem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sastavu</a:t>
            </a:r>
            <a:r>
              <a:rPr lang="en-US">
                <a:latin typeface="Times New Roman"/>
                <a:cs typeface="Times New Roman"/>
              </a:rPr>
              <a:t>. </a:t>
            </a:r>
            <a:r>
              <a:rPr lang="en-US" err="1">
                <a:latin typeface="Times New Roman"/>
                <a:cs typeface="Times New Roman"/>
              </a:rPr>
              <a:t>Moraš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još</a:t>
            </a:r>
            <a:r>
              <a:rPr lang="en-US">
                <a:latin typeface="Times New Roman"/>
                <a:cs typeface="Times New Roman"/>
              </a:rPr>
              <a:t> </a:t>
            </a:r>
            <a:r>
              <a:rPr lang="en-US" err="1">
                <a:latin typeface="Times New Roman"/>
                <a:cs typeface="Times New Roman"/>
              </a:rPr>
              <a:t>provjeriti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upotrebu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članova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kod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vlastitih</a:t>
            </a:r>
            <a:r>
              <a:rPr lang="en-US">
                <a:latin typeface="Times New Roman"/>
                <a:cs typeface="Times New Roman"/>
              </a:rPr>
              <a:t> </a:t>
            </a:r>
            <a:r>
              <a:rPr lang="en-US" err="1">
                <a:latin typeface="Times New Roman"/>
                <a:cs typeface="Times New Roman"/>
              </a:rPr>
              <a:t>imenica</a:t>
            </a:r>
            <a:r>
              <a:rPr lang="en-US">
                <a:latin typeface="Times New Roman"/>
                <a:cs typeface="Times New Roman"/>
              </a:rPr>
              <a:t>.“ </a:t>
            </a:r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C4DDFB39-72BC-45C3-A684-38CA2B12F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6063" y="160364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19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2B71-9A04-4C9E-BA48-20D71E78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803" y="365125"/>
            <a:ext cx="10992997" cy="1325563"/>
          </a:xfrm>
        </p:spPr>
        <p:txBody>
          <a:bodyPr/>
          <a:lstStyle/>
          <a:p>
            <a:r>
              <a:rPr lang="en-US"/>
              <a:t>   </a:t>
            </a:r>
            <a:r>
              <a:rPr lang="en-US" sz="3600">
                <a:latin typeface="Times New Roman"/>
                <a:cs typeface="Times New Roman"/>
              </a:rPr>
              <a:t>Odnos </a:t>
            </a:r>
            <a:r>
              <a:rPr lang="en-US" sz="3600" err="1">
                <a:latin typeface="Times New Roman"/>
                <a:cs typeface="Times New Roman"/>
              </a:rPr>
              <a:t>učenika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i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učitelja</a:t>
            </a:r>
            <a:endParaRPr lang="en-US" sz="3600">
              <a:latin typeface="Times New Roman"/>
              <a:cs typeface="Times New Roman"/>
            </a:endParaRPr>
          </a:p>
          <a:p>
            <a:endParaRPr lang="en-US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ED87AEF-2E45-4B4A-ADE8-91A47BBB8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0775" y="2021757"/>
            <a:ext cx="7410450" cy="4151867"/>
          </a:xfrm>
          <a:prstGeom prst="rect">
            <a:avLst/>
          </a:prstGeom>
        </p:spPr>
      </p:pic>
      <p:pic>
        <p:nvPicPr>
          <p:cNvPr id="3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24C41FCE-822F-4B78-8D34-0F4345E37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988" y="628581"/>
            <a:ext cx="2743200" cy="99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278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9B81-7C42-47E9-8C05-700AA6B1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1. CIKLUS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5898F8-D933-43A6-A1B8-00662B4B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" sz="2000">
                <a:latin typeface="Times New Roman"/>
                <a:cs typeface="Times New Roman"/>
              </a:rPr>
              <a:t>(pro)</a:t>
            </a:r>
            <a:r>
              <a:rPr lang="es" sz="2000" err="1">
                <a:latin typeface="Times New Roman"/>
                <a:cs typeface="Times New Roman"/>
              </a:rPr>
              <a:t>cjenjuju</a:t>
            </a:r>
            <a:r>
              <a:rPr lang="es" sz="2000">
                <a:latin typeface="Times New Roman"/>
                <a:cs typeface="Times New Roman"/>
              </a:rPr>
              <a:t> se </a:t>
            </a:r>
            <a:r>
              <a:rPr lang="es" sz="2000" err="1">
                <a:latin typeface="Times New Roman"/>
                <a:cs typeface="Times New Roman"/>
              </a:rPr>
              <a:t>samo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dvije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djelatnosti</a:t>
            </a:r>
            <a:r>
              <a:rPr lang="es" sz="2000">
                <a:latin typeface="Times New Roman"/>
                <a:cs typeface="Times New Roman"/>
              </a:rPr>
              <a:t>, </a:t>
            </a:r>
            <a:r>
              <a:rPr lang="es" sz="2000" err="1">
                <a:latin typeface="Times New Roman"/>
                <a:cs typeface="Times New Roman"/>
              </a:rPr>
              <a:t>slušanje</a:t>
            </a:r>
            <a:r>
              <a:rPr lang="es" sz="2000">
                <a:latin typeface="Times New Roman"/>
                <a:cs typeface="Times New Roman"/>
              </a:rPr>
              <a:t> i </a:t>
            </a:r>
            <a:r>
              <a:rPr lang="es" sz="2000" err="1">
                <a:latin typeface="Times New Roman"/>
                <a:cs typeface="Times New Roman"/>
              </a:rPr>
              <a:t>govor</a:t>
            </a:r>
            <a:endParaRPr lang="en-US" sz="2000" err="1">
              <a:latin typeface="Times New Roman"/>
              <a:cs typeface="Times New Roman"/>
            </a:endParaRPr>
          </a:p>
          <a:p>
            <a:pPr marL="342900"/>
            <a:r>
              <a:rPr lang="es" sz="2000" err="1">
                <a:latin typeface="Times New Roman"/>
                <a:cs typeface="Times New Roman"/>
              </a:rPr>
              <a:t>ostvarenost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ishoda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iz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triju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domena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ima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podjednak</a:t>
            </a:r>
            <a:r>
              <a:rPr lang="es" sz="2000">
                <a:latin typeface="Times New Roman"/>
                <a:cs typeface="Times New Roman"/>
              </a:rPr>
              <a:t> </a:t>
            </a:r>
            <a:r>
              <a:rPr lang="es" sz="2000" err="1">
                <a:latin typeface="Times New Roman"/>
                <a:cs typeface="Times New Roman"/>
              </a:rPr>
              <a:t>udio</a:t>
            </a:r>
            <a:r>
              <a:rPr lang="es" sz="2000">
                <a:latin typeface="Times New Roman"/>
                <a:cs typeface="Times New Roman"/>
              </a:rPr>
              <a:t> u </a:t>
            </a:r>
            <a:r>
              <a:rPr lang="es" sz="2000" err="1">
                <a:latin typeface="Times New Roman"/>
                <a:cs typeface="Times New Roman"/>
              </a:rPr>
              <a:t>zaključnoj</a:t>
            </a:r>
            <a:r>
              <a:rPr lang="es" sz="2000">
                <a:latin typeface="Times New Roman"/>
                <a:cs typeface="Times New Roman"/>
              </a:rPr>
              <a:t> (</a:t>
            </a:r>
            <a:r>
              <a:rPr lang="es" sz="2000" err="1">
                <a:latin typeface="Times New Roman"/>
                <a:cs typeface="Times New Roman"/>
              </a:rPr>
              <a:t>pr</a:t>
            </a:r>
            <a:r>
              <a:rPr lang="es" sz="2000">
                <a:latin typeface="Times New Roman"/>
                <a:cs typeface="Times New Roman"/>
              </a:rPr>
              <a:t>)</a:t>
            </a:r>
            <a:r>
              <a:rPr lang="es" sz="2000" err="1">
                <a:latin typeface="Times New Roman"/>
                <a:cs typeface="Times New Roman"/>
              </a:rPr>
              <a:t>ocjeni</a:t>
            </a:r>
            <a:endParaRPr lang="en-US" sz="2000" err="1">
              <a:latin typeface="Times New Roman"/>
              <a:cs typeface="Times New Roman"/>
            </a:endParaRPr>
          </a:p>
          <a:p>
            <a:endParaRPr lang="en-US" sz="2000">
              <a:latin typeface="Times New Roman"/>
              <a:cs typeface="Times New Roman"/>
            </a:endParaRPr>
          </a:p>
        </p:txBody>
      </p:sp>
      <p:pic>
        <p:nvPicPr>
          <p:cNvPr id="3" name="Picture 3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id="{D1182A3A-3867-4D2E-9D21-3EA2EA21E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7" r="5416"/>
          <a:stretch/>
        </p:blipFill>
        <p:spPr>
          <a:xfrm>
            <a:off x="5616160" y="10"/>
            <a:ext cx="5670066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55573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9B81-7C42-47E9-8C05-700AA6B1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2. CIKLUS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5898F8-D933-43A6-A1B8-00662B4B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4" name="Picture 4" descr="A sign on the side of a building&#10;&#10;Description generated with high confidence">
            <a:extLst>
              <a:ext uri="{FF2B5EF4-FFF2-40B4-BE49-F238E27FC236}">
                <a16:creationId xmlns:a16="http://schemas.microsoft.com/office/drawing/2014/main" id="{7FC4663F-0744-4984-B368-77BB5E7AF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0" r="5403"/>
          <a:stretch/>
        </p:blipFill>
        <p:spPr>
          <a:xfrm>
            <a:off x="4422839" y="10"/>
            <a:ext cx="6101387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70722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9B81-7C42-47E9-8C05-700AA6B19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3., 4. </a:t>
            </a:r>
            <a:r>
              <a:rPr lang="en-US" sz="4000" err="1">
                <a:latin typeface="Times New Roman"/>
                <a:cs typeface="Times New Roman"/>
              </a:rPr>
              <a:t>i</a:t>
            </a:r>
            <a:r>
              <a:rPr lang="en-US" sz="4000">
                <a:latin typeface="Times New Roman"/>
                <a:cs typeface="Times New Roman"/>
              </a:rPr>
              <a:t> 5. CIKLUS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5898F8-D933-43A6-A1B8-00662B4BF6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s" sz="2000">
              <a:cs typeface="Calibri"/>
            </a:endParaRPr>
          </a:p>
          <a:p>
            <a:endParaRPr lang="en-US" sz="2000">
              <a:cs typeface="Calibri"/>
            </a:endParaRPr>
          </a:p>
        </p:txBody>
      </p:sp>
      <p:pic>
        <p:nvPicPr>
          <p:cNvPr id="3" name="Picture 4" descr="A close up of a building&#10;&#10;Description generated with high confidence">
            <a:extLst>
              <a:ext uri="{FF2B5EF4-FFF2-40B4-BE49-F238E27FC236}">
                <a16:creationId xmlns:a16="http://schemas.microsoft.com/office/drawing/2014/main" id="{8E55F2B1-6E53-42B9-B491-762E1B326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" r="10229"/>
          <a:stretch/>
        </p:blipFill>
        <p:spPr>
          <a:xfrm>
            <a:off x="4149669" y="10"/>
            <a:ext cx="6345802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48933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2193E-AB41-44B7-B278-89EA5A7FB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03944"/>
            <a:ext cx="10515600" cy="2004937"/>
          </a:xfrm>
        </p:spPr>
        <p:txBody>
          <a:bodyPr/>
          <a:lstStyle/>
          <a:p>
            <a:pPr algn="ctr"/>
            <a:r>
              <a:rPr lang="en-US">
                <a:latin typeface="Times New Roman"/>
                <a:cs typeface="Times New Roman"/>
              </a:rPr>
              <a:t>Q&amp;A </a:t>
            </a:r>
            <a:endParaRPr lang="en-US"/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52526D63-871A-45A1-B091-0F44F74F8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8094" y="790337"/>
            <a:ext cx="4404337" cy="234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72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3B829-0C94-40A5-984B-A5B9DBB4C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5" y="2349200"/>
            <a:ext cx="10616241" cy="3410279"/>
          </a:xfrm>
        </p:spPr>
        <p:txBody>
          <a:bodyPr>
            <a:normAutofit fontScale="90000"/>
          </a:bodyPr>
          <a:lstStyle/>
          <a:p>
            <a:br>
              <a:rPr lang="en-US" sz="3600">
                <a:latin typeface="Times New Roman"/>
                <a:cs typeface="Times New Roman"/>
              </a:rPr>
            </a:br>
            <a:br>
              <a:rPr lang="en-US" sz="3600">
                <a:latin typeface="Times New Roman"/>
                <a:cs typeface="Times New Roman"/>
              </a:rPr>
            </a:br>
            <a:br>
              <a:rPr lang="en-US" sz="3600">
                <a:latin typeface="Times New Roman"/>
                <a:cs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Arjana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Blažić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Sanja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Božinović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Ljiljana</a:t>
            </a:r>
            <a:r>
              <a:rPr lang="en-US" sz="3600">
                <a:latin typeface="Times New Roman"/>
                <a:cs typeface="Times New Roman"/>
              </a:rPr>
              <a:t> Kolar </a:t>
            </a:r>
            <a:r>
              <a:rPr lang="en-US" sz="3600" err="1">
                <a:latin typeface="Times New Roman"/>
                <a:cs typeface="Times New Roman"/>
              </a:rPr>
              <a:t>Pantaler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>
                <a:latin typeface="Times New Roman"/>
                <a:cs typeface="Times New Roman"/>
              </a:rPr>
              <a:t>Jakob </a:t>
            </a:r>
            <a:r>
              <a:rPr lang="en-US" sz="3600" err="1">
                <a:latin typeface="Times New Roman"/>
                <a:cs typeface="Times New Roman"/>
              </a:rPr>
              <a:t>Patekar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Snježana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Pavić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>
                <a:latin typeface="Times New Roman"/>
                <a:cs typeface="Times New Roman"/>
              </a:rPr>
              <a:t>Irena Pavlović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 err="1">
                <a:latin typeface="Times New Roman"/>
                <a:cs typeface="Times New Roman"/>
              </a:rPr>
              <a:t>Livija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Pribanić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>
                <a:latin typeface="Times New Roman"/>
                <a:cs typeface="Times New Roman"/>
              </a:rPr>
              <a:t>Izabela </a:t>
            </a:r>
            <a:r>
              <a:rPr lang="en-US" sz="3600" err="1">
                <a:latin typeface="Times New Roman"/>
                <a:cs typeface="Times New Roman"/>
              </a:rPr>
              <a:t>Vujičić</a:t>
            </a:r>
            <a:r>
              <a:rPr lang="en-US" sz="3600">
                <a:latin typeface="Times New Roman"/>
                <a:cs typeface="Times New Roman"/>
              </a:rPr>
              <a:t> </a:t>
            </a:r>
            <a:r>
              <a:rPr lang="en-US" sz="3600" err="1">
                <a:latin typeface="Times New Roman"/>
                <a:cs typeface="Times New Roman"/>
              </a:rPr>
              <a:t>Capar</a:t>
            </a:r>
            <a:br>
              <a:rPr lang="en-US" sz="3600">
                <a:latin typeface="Times New Roman"/>
                <a:cs typeface="Times New Roman"/>
              </a:rPr>
            </a:br>
            <a:r>
              <a:rPr lang="en-US" sz="3600">
                <a:latin typeface="Times New Roman"/>
                <a:cs typeface="Times New Roman"/>
              </a:rPr>
              <a:t> </a:t>
            </a:r>
            <a:br>
              <a:rPr lang="en-US" sz="3600">
                <a:latin typeface="Times New Roman"/>
                <a:cs typeface="Times New Roman"/>
              </a:rPr>
            </a:br>
            <a:endParaRPr lang="en-US" sz="3600">
              <a:latin typeface="Times New Roman"/>
              <a:cs typeface="Times New Roman"/>
            </a:endParaRPr>
          </a:p>
        </p:txBody>
      </p:sp>
      <p:pic>
        <p:nvPicPr>
          <p:cNvPr id="4" name="Picture 4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EA03D797-C56C-4A46-A992-A6B4B7F6B7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9053" y="3020039"/>
            <a:ext cx="5267325" cy="1905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2E9078-2CD4-4FC5-B72B-37FA1D500CDC}"/>
              </a:ext>
            </a:extLst>
          </p:cNvPr>
          <p:cNvSpPr txBox="1"/>
          <p:nvPr/>
        </p:nvSpPr>
        <p:spPr>
          <a:xfrm>
            <a:off x="741873" y="1286441"/>
            <a:ext cx="10550103" cy="147732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 err="1"/>
              <a:t>Hvala</a:t>
            </a:r>
            <a:r>
              <a:rPr lang="en-US" sz="3600" b="1"/>
              <a:t> </a:t>
            </a:r>
            <a:r>
              <a:rPr lang="en-US" sz="3600" b="1" err="1"/>
              <a:t>što</a:t>
            </a:r>
            <a:r>
              <a:rPr lang="en-US" sz="3600" b="1"/>
              <a:t> </a:t>
            </a:r>
            <a:r>
              <a:rPr lang="en-US" sz="3600" b="1" err="1"/>
              <a:t>ste</a:t>
            </a:r>
            <a:r>
              <a:rPr lang="en-US" sz="3600" b="1"/>
              <a:t> se </a:t>
            </a:r>
            <a:r>
              <a:rPr lang="en-US" sz="3600" b="1" err="1"/>
              <a:t>pridružili</a:t>
            </a:r>
            <a:r>
              <a:rPr lang="en-US" sz="3600" b="1"/>
              <a:t> </a:t>
            </a:r>
            <a:r>
              <a:rPr lang="en-US" sz="3600" b="1" err="1"/>
              <a:t>današnjem</a:t>
            </a:r>
            <a:r>
              <a:rPr lang="en-US" sz="3600" b="1"/>
              <a:t> </a:t>
            </a:r>
            <a:r>
              <a:rPr lang="en-US" sz="3600" b="1" err="1"/>
              <a:t>webinaru</a:t>
            </a:r>
            <a:r>
              <a:rPr lang="en-US" sz="3600" b="1"/>
              <a:t>!</a:t>
            </a:r>
            <a:br>
              <a:rPr lang="en-US" sz="3600" b="1">
                <a:cs typeface="Calibri"/>
              </a:rPr>
            </a:br>
            <a:br>
              <a:rPr lang="en-US" sz="3600" b="1">
                <a:cs typeface="Calibri"/>
              </a:rPr>
            </a:b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74748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6963-0BEE-4D00-9B6C-1AFF39762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sz="4000" err="1">
                <a:latin typeface="Times New Roman"/>
                <a:cs typeface="Times New Roman"/>
              </a:rPr>
              <a:t>Ishodovni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pristup</a:t>
            </a:r>
            <a:r>
              <a:rPr lang="en-US" sz="4000">
                <a:latin typeface="Times New Roman"/>
                <a:cs typeface="Times New Roman"/>
              </a:rPr>
              <a:t> </a:t>
            </a:r>
            <a:r>
              <a:rPr lang="en-US">
                <a:cs typeface="Calibri Light"/>
              </a:rPr>
              <a:t>                  </a:t>
            </a:r>
            <a:endParaRPr lang="en-US"/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53B7A744-3802-4671-8D80-87204A6D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>
                <a:latin typeface="Times New Roman"/>
                <a:cs typeface="Times New Roman"/>
              </a:rPr>
              <a:t>Ključni pojmovi koji nisu sinonimi:</a:t>
            </a:r>
          </a:p>
          <a:p>
            <a:r>
              <a:rPr lang="hr-HR">
                <a:latin typeface="Times New Roman"/>
                <a:cs typeface="Times New Roman"/>
              </a:rPr>
              <a:t>Ishod</a:t>
            </a:r>
          </a:p>
          <a:p>
            <a:r>
              <a:rPr lang="hr-HR">
                <a:latin typeface="Times New Roman"/>
                <a:cs typeface="Times New Roman"/>
              </a:rPr>
              <a:t>Svrha</a:t>
            </a:r>
          </a:p>
          <a:p>
            <a:r>
              <a:rPr lang="hr-HR">
                <a:latin typeface="Times New Roman"/>
                <a:cs typeface="Times New Roman"/>
              </a:rPr>
              <a:t>Cilj</a:t>
            </a:r>
          </a:p>
          <a:p>
            <a:r>
              <a:rPr lang="hr-HR">
                <a:latin typeface="Times New Roman"/>
                <a:cs typeface="Times New Roman"/>
              </a:rPr>
              <a:t>Aktivnost 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B6E5362F-ABE7-40E2-8172-AB30C1446E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502" y="768638"/>
            <a:ext cx="2976907" cy="16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2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2758-7A83-45A1-B30D-EF597FC0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sz="4000" err="1">
                <a:latin typeface="Times New Roman"/>
                <a:cs typeface="Times New Roman"/>
              </a:rPr>
              <a:t>Zašto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ishodi</a:t>
            </a:r>
            <a:r>
              <a:rPr lang="en-US" sz="4000">
                <a:latin typeface="Times New Roman"/>
                <a:cs typeface="Times New Roman"/>
              </a:rPr>
              <a:t>?   </a:t>
            </a:r>
            <a:r>
              <a:rPr lang="en-US">
                <a:cs typeface="Calibri Light"/>
              </a:rPr>
              <a:t> 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3E20F9-18A7-4878-97FC-79D4BA384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381" y="2241450"/>
            <a:ext cx="8349915" cy="345061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hr-HR">
                <a:latin typeface="Times New Roman"/>
                <a:cs typeface="Times New Roman"/>
              </a:rPr>
              <a:t>Zato što UČENIK postaje subjekt procesa poučavanja.</a:t>
            </a:r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76F7074-7D6D-4DCC-8F76-116A501A6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3093" y="1080782"/>
            <a:ext cx="2719846" cy="174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6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E8B3C-AD2B-42BE-A1E3-A89CC0F2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sz="4000" err="1">
                <a:latin typeface="Times New Roman"/>
                <a:cs typeface="Times New Roman"/>
              </a:rPr>
              <a:t>Razine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općenitosti</a:t>
            </a:r>
            <a:r>
              <a:rPr lang="en-US">
                <a:cs typeface="Calibri Light"/>
              </a:rPr>
              <a:t> </a:t>
            </a:r>
            <a:endParaRPr lang="en-US"/>
          </a:p>
        </p:txBody>
      </p:sp>
      <p:pic>
        <p:nvPicPr>
          <p:cNvPr id="4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DB9C26-19D4-4D36-BA0D-E64CCF18D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2993" y="1695124"/>
            <a:ext cx="3649226" cy="5091776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DE69773-5191-4F24-974B-845A60962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874" y="309601"/>
            <a:ext cx="2380160" cy="154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9483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0A2E5-E236-41E4-826F-78DC1F672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>
                <a:latin typeface="Times New Roman"/>
                <a:cs typeface="Times New Roman"/>
              </a:rPr>
              <a:t>Kako </a:t>
            </a:r>
            <a:r>
              <a:rPr lang="en-US" sz="4000" err="1">
                <a:latin typeface="Times New Roman"/>
                <a:cs typeface="Times New Roman"/>
              </a:rPr>
              <a:t>definirati</a:t>
            </a:r>
            <a:r>
              <a:rPr lang="en-US" sz="400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ishode</a:t>
            </a:r>
            <a:r>
              <a:rPr lang="en-US" sz="4000">
                <a:latin typeface="Times New Roman"/>
                <a:cs typeface="Times New Roman"/>
              </a:rPr>
              <a:t>? 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C6CC6263-52E4-4BCE-9863-355444C74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888" y="2461449"/>
            <a:ext cx="6893538" cy="362691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 sz="2400">
                <a:latin typeface="Times New Roman"/>
                <a:cs typeface="Times New Roman"/>
              </a:rPr>
              <a:t>voditi se ishodima koji su definirani dokumentom</a:t>
            </a:r>
          </a:p>
          <a:p>
            <a:r>
              <a:rPr lang="hr-HR" sz="2400">
                <a:latin typeface="Times New Roman"/>
                <a:cs typeface="Times New Roman"/>
              </a:rPr>
              <a:t>koristiti aktivne glagole iz </a:t>
            </a:r>
            <a:r>
              <a:rPr lang="hr-HR" sz="2400" err="1">
                <a:latin typeface="Times New Roman"/>
                <a:cs typeface="Times New Roman"/>
              </a:rPr>
              <a:t>Bloomove</a:t>
            </a:r>
            <a:r>
              <a:rPr lang="hr-HR" sz="2400">
                <a:latin typeface="Times New Roman"/>
                <a:cs typeface="Times New Roman"/>
              </a:rPr>
              <a:t> taksonomije</a:t>
            </a:r>
          </a:p>
          <a:p>
            <a:r>
              <a:rPr lang="hr-HR" sz="2400">
                <a:latin typeface="Times New Roman"/>
                <a:cs typeface="Times New Roman"/>
              </a:rPr>
              <a:t>imati na umu kako vrednovati predloženu aktivnost</a:t>
            </a:r>
          </a:p>
          <a:p>
            <a:r>
              <a:rPr lang="hr-HR" sz="2400">
                <a:latin typeface="Times New Roman"/>
                <a:cs typeface="Times New Roman"/>
              </a:rPr>
              <a:t>voditi računa o vremenskom rasponu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0C4F35C-AE5B-4852-BC80-34CD772A0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8000" y="775126"/>
            <a:ext cx="3175338" cy="1579085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D97CB676-4AB4-4DBC-981E-6E90EF649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8009" y="2828925"/>
            <a:ext cx="2465493" cy="338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037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Široki zaslon</PresentationFormat>
  <Slides>54</Slides>
  <Notes>1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54</vt:i4>
      </vt:variant>
    </vt:vector>
  </HeadingPairs>
  <TitlesOfParts>
    <vt:vector size="55" baseType="lpstr">
      <vt:lpstr>Office Theme</vt:lpstr>
      <vt:lpstr>PowerPoint prezentacija</vt:lpstr>
      <vt:lpstr>PowerPoint prezentacija</vt:lpstr>
      <vt:lpstr>Nacionalni kurikulum nastavnoga predmeta Engleski jezik </vt:lpstr>
      <vt:lpstr>Poglavlja predmetnog kurikuluma nastavnog predmeta Engleski jezik</vt:lpstr>
      <vt:lpstr>   Odnos učenika i učitelja </vt:lpstr>
      <vt:lpstr>Ishodovni pristup                   </vt:lpstr>
      <vt:lpstr>Zašto ishodi?    </vt:lpstr>
      <vt:lpstr>Razine općenitosti </vt:lpstr>
      <vt:lpstr>Kako definirati ishode? </vt:lpstr>
      <vt:lpstr>Primjeri ishoda </vt:lpstr>
      <vt:lpstr>PowerPoint prezentacija</vt:lpstr>
      <vt:lpstr>PowerPoint prezentacija</vt:lpstr>
      <vt:lpstr>PowerPoint prezentacija</vt:lpstr>
      <vt:lpstr>PowerPoint prezentacija</vt:lpstr>
      <vt:lpstr>Metodički priručnici - 1. r. OŠ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1. razred</vt:lpstr>
      <vt:lpstr>1. razred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Vrednovanje i komunikacijski pristup</vt:lpstr>
      <vt:lpstr>Pristupi vrednovanju</vt:lpstr>
      <vt:lpstr>Pristupi vrednovanju i svrha vrednovanja</vt:lpstr>
      <vt:lpstr>Modeli vrednovanja</vt:lpstr>
      <vt:lpstr>PowerPoint prezentacija</vt:lpstr>
      <vt:lpstr>Pristupi vrednovanju</vt:lpstr>
      <vt:lpstr>METODE VREDNOVANJA</vt:lpstr>
      <vt:lpstr>POVRATNA INFORMACIJA</vt:lpstr>
      <vt:lpstr>POVRATNA INFORMACIJA</vt:lpstr>
      <vt:lpstr>POVRATNA INFORMACIJA</vt:lpstr>
      <vt:lpstr>POVRATNA INFORMACIJA</vt:lpstr>
      <vt:lpstr>1. CIKLUS</vt:lpstr>
      <vt:lpstr>2. CIKLUS</vt:lpstr>
      <vt:lpstr>3., 4. i 5. CIKLUS</vt:lpstr>
      <vt:lpstr>Q&amp;A </vt:lpstr>
      <vt:lpstr>   Arjana Blažić Sanja Božinović Ljiljana Kolar Pantaler Jakob Patekar Snježana Pavić Irena Pavlović Livija Pribanić Izabela Vujičić Capar  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revision>2</cp:revision>
  <dcterms:modified xsi:type="dcterms:W3CDTF">2018-07-10T12:04:49Z</dcterms:modified>
</cp:coreProperties>
</file>