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88" r:id="rId4"/>
    <p:sldId id="260" r:id="rId5"/>
    <p:sldId id="261" r:id="rId6"/>
    <p:sldId id="262" r:id="rId7"/>
    <p:sldId id="263" r:id="rId8"/>
    <p:sldId id="280" r:id="rId9"/>
    <p:sldId id="281" r:id="rId10"/>
    <p:sldId id="282" r:id="rId11"/>
    <p:sldId id="283" r:id="rId12"/>
    <p:sldId id="264" r:id="rId13"/>
    <p:sldId id="285" r:id="rId14"/>
    <p:sldId id="265" r:id="rId15"/>
    <p:sldId id="268" r:id="rId16"/>
    <p:sldId id="267" r:id="rId17"/>
    <p:sldId id="266" r:id="rId18"/>
    <p:sldId id="270" r:id="rId19"/>
    <p:sldId id="286" r:id="rId20"/>
    <p:sldId id="271" r:id="rId21"/>
    <p:sldId id="289" r:id="rId22"/>
    <p:sldId id="277" r:id="rId23"/>
    <p:sldId id="290" r:id="rId24"/>
    <p:sldId id="258" r:id="rId25"/>
    <p:sldId id="287" r:id="rId26"/>
    <p:sldId id="259" r:id="rId27"/>
    <p:sldId id="279" r:id="rId28"/>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0899A-CBB4-4AA8-B046-842D1BD3BE00}" type="datetimeFigureOut">
              <a:rPr lang="en-US" smtClean="0"/>
              <a:t>11/09/21</a:t>
            </a:fld>
            <a:endParaRPr lang="en-US"/>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D15D9D-A25A-43CE-8AC2-53557902596F}" type="slidenum">
              <a:rPr lang="en-US" smtClean="0"/>
              <a:t>‹#›</a:t>
            </a:fld>
            <a:endParaRPr lang="en-US"/>
          </a:p>
        </p:txBody>
      </p:sp>
    </p:spTree>
    <p:extLst>
      <p:ext uri="{BB962C8B-B14F-4D97-AF65-F5344CB8AC3E}">
        <p14:creationId xmlns:p14="http://schemas.microsoft.com/office/powerpoint/2010/main" val="397016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meming.world/images/en/0/07/Drakeposting.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knowyourmeme.com/memes/snowclon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knowyourmeme.com/memes/me-also-me" TargetMode="External"/><Relationship Id="rId4" Type="http://schemas.openxmlformats.org/officeDocument/2006/relationships/hyperlink" Target="https://knowyourmeme.com/memes/sites/twitte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2. </a:t>
            </a:r>
            <a:r>
              <a:rPr lang="hr-HR" dirty="0" err="1" smtClean="0"/>
              <a:t>humorous</a:t>
            </a:r>
            <a:r>
              <a:rPr lang="hr-HR" dirty="0" smtClean="0"/>
              <a:t>, </a:t>
            </a:r>
            <a:r>
              <a:rPr lang="hr-HR" dirty="0" err="1" smtClean="0"/>
              <a:t>viral</a:t>
            </a:r>
            <a:r>
              <a:rPr lang="hr-HR" dirty="0" smtClean="0"/>
              <a:t>, </a:t>
            </a:r>
            <a:r>
              <a:rPr lang="hr-HR" dirty="0" err="1" smtClean="0"/>
              <a:t>often</a:t>
            </a:r>
            <a:r>
              <a:rPr lang="hr-HR" dirty="0" smtClean="0"/>
              <a:t> </a:t>
            </a:r>
            <a:r>
              <a:rPr lang="hr-HR" dirty="0" err="1" smtClean="0"/>
              <a:t>altered</a:t>
            </a:r>
            <a:r>
              <a:rPr lang="hr-HR" dirty="0" smtClean="0"/>
              <a:t>, </a:t>
            </a:r>
            <a:r>
              <a:rPr lang="hr-HR" dirty="0" err="1" smtClean="0"/>
              <a:t>can</a:t>
            </a:r>
            <a:r>
              <a:rPr lang="hr-HR" baseline="0" dirty="0" smtClean="0"/>
              <a:t> </a:t>
            </a:r>
            <a:r>
              <a:rPr lang="hr-HR" baseline="0" dirty="0" err="1" smtClean="0"/>
              <a:t>be</a:t>
            </a:r>
            <a:r>
              <a:rPr lang="hr-HR" baseline="0" dirty="0" smtClean="0"/>
              <a:t> </a:t>
            </a:r>
            <a:r>
              <a:rPr lang="hr-HR" baseline="0" dirty="0" err="1" smtClean="0"/>
              <a:t>obvius</a:t>
            </a:r>
            <a:r>
              <a:rPr lang="hr-HR" baseline="0" dirty="0" smtClean="0"/>
              <a:t> </a:t>
            </a:r>
            <a:r>
              <a:rPr lang="hr-HR" baseline="0" dirty="0" err="1" smtClean="0"/>
              <a:t>or</a:t>
            </a:r>
            <a:r>
              <a:rPr lang="hr-HR" baseline="0" dirty="0" smtClean="0"/>
              <a:t> </a:t>
            </a:r>
            <a:r>
              <a:rPr lang="hr-HR" baseline="0" dirty="0" err="1" smtClean="0"/>
              <a:t>subtle</a:t>
            </a:r>
            <a:r>
              <a:rPr lang="hr-HR" baseline="0" dirty="0" smtClean="0"/>
              <a:t>, </a:t>
            </a:r>
            <a:r>
              <a:rPr lang="hr-HR" baseline="0" dirty="0" err="1" smtClean="0"/>
              <a:t>often</a:t>
            </a:r>
            <a:r>
              <a:rPr lang="hr-HR" baseline="0" dirty="0" smtClean="0"/>
              <a:t> </a:t>
            </a:r>
            <a:r>
              <a:rPr lang="hr-HR" baseline="0" dirty="0" err="1" smtClean="0"/>
              <a:t>culturally</a:t>
            </a:r>
            <a:r>
              <a:rPr lang="hr-HR" baseline="0" dirty="0" smtClean="0"/>
              <a:t> </a:t>
            </a:r>
            <a:r>
              <a:rPr lang="hr-HR" baseline="0" dirty="0" err="1" smtClean="0"/>
              <a:t>specific</a:t>
            </a:r>
            <a:r>
              <a:rPr lang="hr-HR" baseline="0" dirty="0" smtClean="0"/>
              <a:t>, </a:t>
            </a:r>
            <a:r>
              <a:rPr lang="hr-HR" baseline="0" dirty="0" err="1" smtClean="0"/>
              <a:t>often</a:t>
            </a:r>
            <a:r>
              <a:rPr lang="hr-HR" baseline="0" dirty="0" smtClean="0"/>
              <a:t> </a:t>
            </a:r>
            <a:r>
              <a:rPr lang="hr-HR" baseline="0" dirty="0" err="1" smtClean="0"/>
              <a:t>featuring</a:t>
            </a:r>
            <a:r>
              <a:rPr lang="hr-HR" baseline="0" dirty="0" smtClean="0"/>
              <a:t> </a:t>
            </a:r>
            <a:r>
              <a:rPr lang="hr-HR" baseline="0" dirty="0" err="1" smtClean="0"/>
              <a:t>celebrities</a:t>
            </a:r>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2</a:t>
            </a:fld>
            <a:endParaRPr lang="en-US"/>
          </a:p>
        </p:txBody>
      </p:sp>
    </p:spTree>
    <p:extLst>
      <p:ext uri="{BB962C8B-B14F-4D97-AF65-F5344CB8AC3E}">
        <p14:creationId xmlns:p14="http://schemas.microsoft.com/office/powerpoint/2010/main" val="3654330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18</a:t>
            </a:fld>
            <a:endParaRPr lang="en-US"/>
          </a:p>
        </p:txBody>
      </p:sp>
    </p:spTree>
    <p:extLst>
      <p:ext uri="{BB962C8B-B14F-4D97-AF65-F5344CB8AC3E}">
        <p14:creationId xmlns:p14="http://schemas.microsoft.com/office/powerpoint/2010/main" val="1610378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smtClean="0"/>
              <a:t>Additional activity – students check</a:t>
            </a:r>
            <a:r>
              <a:rPr lang="en-US" baseline="0" dirty="0" smtClean="0"/>
              <a:t> the news </a:t>
            </a:r>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22</a:t>
            </a:fld>
            <a:endParaRPr lang="en-US"/>
          </a:p>
        </p:txBody>
      </p:sp>
    </p:spTree>
    <p:extLst>
      <p:ext uri="{BB962C8B-B14F-4D97-AF65-F5344CB8AC3E}">
        <p14:creationId xmlns:p14="http://schemas.microsoft.com/office/powerpoint/2010/main" val="1059604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24</a:t>
            </a:fld>
            <a:endParaRPr lang="en-US"/>
          </a:p>
        </p:txBody>
      </p:sp>
    </p:spTree>
    <p:extLst>
      <p:ext uri="{BB962C8B-B14F-4D97-AF65-F5344CB8AC3E}">
        <p14:creationId xmlns:p14="http://schemas.microsoft.com/office/powerpoint/2010/main" val="1326571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smtClean="0"/>
              <a:t>Create a meme- </a:t>
            </a:r>
            <a:r>
              <a:rPr lang="en-US" dirty="0" err="1" smtClean="0"/>
              <a:t>HUPE</a:t>
            </a:r>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25</a:t>
            </a:fld>
            <a:endParaRPr lang="en-US"/>
          </a:p>
        </p:txBody>
      </p:sp>
    </p:spTree>
    <p:extLst>
      <p:ext uri="{BB962C8B-B14F-4D97-AF65-F5344CB8AC3E}">
        <p14:creationId xmlns:p14="http://schemas.microsoft.com/office/powerpoint/2010/main" val="58086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smtClean="0"/>
              <a:t>Of a </a:t>
            </a:r>
            <a:r>
              <a:rPr lang="en-US" dirty="0" err="1" smtClean="0"/>
              <a:t>photograoh</a:t>
            </a:r>
            <a:r>
              <a:rPr lang="en-US" dirty="0" smtClean="0"/>
              <a:t> – having the potential to</a:t>
            </a:r>
            <a:r>
              <a:rPr lang="en-US" baseline="0" dirty="0" smtClean="0"/>
              <a:t> become a meme</a:t>
            </a:r>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3</a:t>
            </a:fld>
            <a:endParaRPr lang="en-US"/>
          </a:p>
        </p:txBody>
      </p:sp>
    </p:spTree>
    <p:extLst>
      <p:ext uri="{BB962C8B-B14F-4D97-AF65-F5344CB8AC3E}">
        <p14:creationId xmlns:p14="http://schemas.microsoft.com/office/powerpoint/2010/main" val="3280173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b="1" dirty="0" err="1" smtClean="0"/>
              <a:t>Drakeposting</a:t>
            </a:r>
            <a:r>
              <a:rPr lang="en-US" b="1" dirty="0" smtClean="0"/>
              <a:t>”</a:t>
            </a:r>
            <a:r>
              <a:rPr lang="en-US" dirty="0" smtClean="0"/>
              <a:t> refers to a </a:t>
            </a:r>
            <a:r>
              <a:rPr lang="en-US" dirty="0" smtClean="0">
                <a:hlinkClick r:id="rId3" tooltip="Drakeposting.jpg"/>
              </a:rPr>
              <a:t>common meme</a:t>
            </a:r>
            <a:r>
              <a:rPr lang="en-US" dirty="0" smtClean="0"/>
              <a:t> of using two screen captures from Drake's "Hotline Bling" music video to denote preference of one thing over another. The top image would be of Drake turning his head away from an adjacent image or text with his hand extended as if to reject the image outright. The bottom image would then be Drake looking at another adjacent image or text with a look of satisfaction on his face as he points to it. The implication is that he (or the user posting the overall picture) prefers the bottom thing over the top thing. </a:t>
            </a:r>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5</a:t>
            </a:fld>
            <a:endParaRPr lang="en-US"/>
          </a:p>
        </p:txBody>
      </p:sp>
    </p:spTree>
    <p:extLst>
      <p:ext uri="{BB962C8B-B14F-4D97-AF65-F5344CB8AC3E}">
        <p14:creationId xmlns:p14="http://schemas.microsoft.com/office/powerpoint/2010/main" val="4031517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b="1" dirty="0" smtClean="0"/>
              <a:t>"Nobody:"</a:t>
            </a:r>
            <a:r>
              <a:rPr lang="en-US" dirty="0" smtClean="0"/>
              <a:t>, also known as </a:t>
            </a:r>
            <a:r>
              <a:rPr lang="en-US" b="1" dirty="0" smtClean="0"/>
              <a:t>"No One:" Tweets</a:t>
            </a:r>
            <a:r>
              <a:rPr lang="en-US" dirty="0" smtClean="0"/>
              <a:t> and </a:t>
            </a:r>
            <a:r>
              <a:rPr lang="en-US" b="1" dirty="0" smtClean="0"/>
              <a:t>"Nobody:" Tweets</a:t>
            </a:r>
            <a:r>
              <a:rPr lang="en-US" dirty="0" smtClean="0"/>
              <a:t> and </a:t>
            </a:r>
            <a:r>
              <a:rPr lang="en-US" b="1" dirty="0" smtClean="0"/>
              <a:t>"Literally No One:"</a:t>
            </a:r>
            <a:r>
              <a:rPr lang="en-US" dirty="0" smtClean="0"/>
              <a:t>, is a </a:t>
            </a:r>
            <a:r>
              <a:rPr lang="en-US" dirty="0" smtClean="0">
                <a:hlinkClick r:id="rId3"/>
              </a:rPr>
              <a:t>phrasal template</a:t>
            </a:r>
            <a:r>
              <a:rPr lang="en-US" dirty="0" smtClean="0"/>
              <a:t> used to mock people who strive to attract attention and tend to provide unsolicited opinions, as well as for observational humor. The format rose to popularity in Autumn 2018 with </a:t>
            </a:r>
            <a:r>
              <a:rPr lang="en-US" dirty="0" smtClean="0">
                <a:hlinkClick r:id="rId4"/>
              </a:rPr>
              <a:t>tweets</a:t>
            </a:r>
            <a:r>
              <a:rPr lang="en-US" dirty="0" smtClean="0"/>
              <a:t> usually starting with the phrases "No one:", "Nobody:" and </a:t>
            </a:r>
            <a:r>
              <a:rPr lang="en-US" dirty="0" smtClean="0">
                <a:hlinkClick r:id="rId5"/>
              </a:rPr>
              <a:t>"Me:"</a:t>
            </a:r>
            <a:r>
              <a:rPr lang="en-US" dirty="0" smtClean="0"/>
              <a:t>, continued with text or visual descriptions of an unprovoked action by a certain individual.</a:t>
            </a:r>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7</a:t>
            </a:fld>
            <a:endParaRPr lang="en-US"/>
          </a:p>
        </p:txBody>
      </p:sp>
    </p:spTree>
    <p:extLst>
      <p:ext uri="{BB962C8B-B14F-4D97-AF65-F5344CB8AC3E}">
        <p14:creationId xmlns:p14="http://schemas.microsoft.com/office/powerpoint/2010/main" val="3791769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smtClean="0"/>
              <a:t>Warm-up</a:t>
            </a:r>
            <a:r>
              <a:rPr lang="en-US" baseline="0" dirty="0" smtClean="0"/>
              <a:t> activity</a:t>
            </a:r>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12</a:t>
            </a:fld>
            <a:endParaRPr lang="en-US"/>
          </a:p>
        </p:txBody>
      </p:sp>
    </p:spTree>
    <p:extLst>
      <p:ext uri="{BB962C8B-B14F-4D97-AF65-F5344CB8AC3E}">
        <p14:creationId xmlns:p14="http://schemas.microsoft.com/office/powerpoint/2010/main" val="2258040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13</a:t>
            </a:fld>
            <a:endParaRPr lang="en-US"/>
          </a:p>
        </p:txBody>
      </p:sp>
    </p:spTree>
    <p:extLst>
      <p:ext uri="{BB962C8B-B14F-4D97-AF65-F5344CB8AC3E}">
        <p14:creationId xmlns:p14="http://schemas.microsoft.com/office/powerpoint/2010/main" val="3809951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err="1" smtClean="0"/>
              <a:t>Elisabeth</a:t>
            </a:r>
            <a:r>
              <a:rPr lang="hr-HR" dirty="0" smtClean="0"/>
              <a:t> I – </a:t>
            </a:r>
            <a:r>
              <a:rPr lang="hr-HR" dirty="0" err="1" smtClean="0"/>
              <a:t>religious</a:t>
            </a:r>
            <a:r>
              <a:rPr lang="hr-HR" baseline="0" dirty="0" smtClean="0"/>
              <a:t> </a:t>
            </a:r>
            <a:r>
              <a:rPr lang="hr-HR" baseline="0" dirty="0" err="1" smtClean="0"/>
              <a:t>settlement</a:t>
            </a:r>
            <a:r>
              <a:rPr lang="en-US" baseline="0" dirty="0" smtClean="0"/>
              <a:t> 16</a:t>
            </a:r>
            <a:r>
              <a:rPr lang="en-US" baseline="30000" dirty="0" smtClean="0"/>
              <a:t>th</a:t>
            </a:r>
            <a:r>
              <a:rPr lang="en-US" baseline="0" dirty="0" smtClean="0"/>
              <a:t> century</a:t>
            </a:r>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14</a:t>
            </a:fld>
            <a:endParaRPr lang="en-US"/>
          </a:p>
        </p:txBody>
      </p:sp>
    </p:spTree>
    <p:extLst>
      <p:ext uri="{BB962C8B-B14F-4D97-AF65-F5344CB8AC3E}">
        <p14:creationId xmlns:p14="http://schemas.microsoft.com/office/powerpoint/2010/main" val="1070153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err="1" smtClean="0"/>
              <a:t>Vocabulary</a:t>
            </a:r>
            <a:r>
              <a:rPr lang="hr-HR" dirty="0" smtClean="0"/>
              <a:t>: </a:t>
            </a:r>
            <a:r>
              <a:rPr lang="hr-HR" dirty="0" err="1" smtClean="0"/>
              <a:t>adding</a:t>
            </a:r>
            <a:r>
              <a:rPr lang="hr-HR" dirty="0" smtClean="0"/>
              <a:t>, </a:t>
            </a:r>
            <a:r>
              <a:rPr lang="hr-HR" dirty="0" err="1" smtClean="0"/>
              <a:t>subtracting</a:t>
            </a:r>
            <a:r>
              <a:rPr lang="hr-HR" dirty="0" smtClean="0"/>
              <a:t>,</a:t>
            </a:r>
            <a:r>
              <a:rPr lang="hr-HR" baseline="0" dirty="0" smtClean="0"/>
              <a:t> </a:t>
            </a:r>
            <a:r>
              <a:rPr lang="hr-HR" baseline="0" dirty="0" err="1" smtClean="0"/>
              <a:t>multiplying</a:t>
            </a:r>
            <a:r>
              <a:rPr lang="hr-HR" baseline="0" dirty="0" smtClean="0"/>
              <a:t>, </a:t>
            </a:r>
            <a:r>
              <a:rPr lang="hr-HR" baseline="0" dirty="0" err="1" smtClean="0"/>
              <a:t>division</a:t>
            </a:r>
            <a:r>
              <a:rPr lang="hr-HR" baseline="0" dirty="0" smtClean="0"/>
              <a:t>, </a:t>
            </a:r>
            <a:r>
              <a:rPr lang="hr-HR" baseline="0" dirty="0" err="1" smtClean="0"/>
              <a:t>equasion</a:t>
            </a:r>
            <a:r>
              <a:rPr lang="hr-HR" baseline="0" dirty="0" smtClean="0"/>
              <a:t>…</a:t>
            </a:r>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16</a:t>
            </a:fld>
            <a:endParaRPr lang="en-US"/>
          </a:p>
        </p:txBody>
      </p:sp>
    </p:spTree>
    <p:extLst>
      <p:ext uri="{BB962C8B-B14F-4D97-AF65-F5344CB8AC3E}">
        <p14:creationId xmlns:p14="http://schemas.microsoft.com/office/powerpoint/2010/main" val="4137898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err="1" smtClean="0"/>
              <a:t>Ksenija</a:t>
            </a:r>
            <a:endParaRPr lang="en-US" dirty="0"/>
          </a:p>
        </p:txBody>
      </p:sp>
      <p:sp>
        <p:nvSpPr>
          <p:cNvPr id="4" name="Rezervirano mjesto broja slajda 3"/>
          <p:cNvSpPr>
            <a:spLocks noGrp="1"/>
          </p:cNvSpPr>
          <p:nvPr>
            <p:ph type="sldNum" sz="quarter" idx="10"/>
          </p:nvPr>
        </p:nvSpPr>
        <p:spPr/>
        <p:txBody>
          <a:bodyPr/>
          <a:lstStyle/>
          <a:p>
            <a:fld id="{0FD15D9D-A25A-43CE-8AC2-53557902596F}" type="slidenum">
              <a:rPr lang="en-US" smtClean="0"/>
              <a:t>17</a:t>
            </a:fld>
            <a:endParaRPr lang="en-US"/>
          </a:p>
        </p:txBody>
      </p:sp>
    </p:spTree>
    <p:extLst>
      <p:ext uri="{BB962C8B-B14F-4D97-AF65-F5344CB8AC3E}">
        <p14:creationId xmlns:p14="http://schemas.microsoft.com/office/powerpoint/2010/main" val="3173613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hr-HR" smtClean="0"/>
              <a:t>Uredite stil naslova matrice</a:t>
            </a:r>
            <a:endParaRPr lang="en-US"/>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smtClean="0"/>
              <a:t>Kliknite da biste uredili stil podnaslova matrice</a:t>
            </a:r>
            <a:endParaRPr lang="en-US"/>
          </a:p>
        </p:txBody>
      </p:sp>
      <p:sp>
        <p:nvSpPr>
          <p:cNvPr id="4" name="Rezervirano mjesto datuma 3"/>
          <p:cNvSpPr>
            <a:spLocks noGrp="1"/>
          </p:cNvSpPr>
          <p:nvPr>
            <p:ph type="dt" sz="half" idx="10"/>
          </p:nvPr>
        </p:nvSpPr>
        <p:spPr/>
        <p:txBody>
          <a:bodyPr/>
          <a:lstStyle/>
          <a:p>
            <a:fld id="{F44DD479-00A3-4162-8FA6-F529C0B457DF}" type="datetimeFigureOut">
              <a:rPr lang="en-US" smtClean="0"/>
              <a:t>11/09/21</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DCC7C9CD-6237-4147-9398-A554BDAF3C04}" type="slidenum">
              <a:rPr lang="en-US" smtClean="0"/>
              <a:t>‹#›</a:t>
            </a:fld>
            <a:endParaRPr lang="en-US"/>
          </a:p>
        </p:txBody>
      </p:sp>
    </p:spTree>
    <p:extLst>
      <p:ext uri="{BB962C8B-B14F-4D97-AF65-F5344CB8AC3E}">
        <p14:creationId xmlns:p14="http://schemas.microsoft.com/office/powerpoint/2010/main" val="997460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10"/>
          </p:nvPr>
        </p:nvSpPr>
        <p:spPr/>
        <p:txBody>
          <a:bodyPr/>
          <a:lstStyle/>
          <a:p>
            <a:fld id="{F44DD479-00A3-4162-8FA6-F529C0B457DF}" type="datetimeFigureOut">
              <a:rPr lang="en-US" smtClean="0"/>
              <a:t>11/09/21</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DCC7C9CD-6237-4147-9398-A554BDAF3C04}" type="slidenum">
              <a:rPr lang="en-US" smtClean="0"/>
              <a:t>‹#›</a:t>
            </a:fld>
            <a:endParaRPr lang="en-US"/>
          </a:p>
        </p:txBody>
      </p:sp>
    </p:spTree>
    <p:extLst>
      <p:ext uri="{BB962C8B-B14F-4D97-AF65-F5344CB8AC3E}">
        <p14:creationId xmlns:p14="http://schemas.microsoft.com/office/powerpoint/2010/main" val="1318282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8724900" y="365125"/>
            <a:ext cx="2628900" cy="5811838"/>
          </a:xfrm>
        </p:spPr>
        <p:txBody>
          <a:bodyPr vert="eaVert"/>
          <a:lstStyle/>
          <a:p>
            <a:r>
              <a:rPr lang="hr-HR" smtClean="0"/>
              <a:t>Uredite stil naslova matrice</a:t>
            </a:r>
            <a:endParaRPr lang="en-US"/>
          </a:p>
        </p:txBody>
      </p:sp>
      <p:sp>
        <p:nvSpPr>
          <p:cNvPr id="3" name="Rezervirano mjesto okomitog teksta 2"/>
          <p:cNvSpPr>
            <a:spLocks noGrp="1"/>
          </p:cNvSpPr>
          <p:nvPr>
            <p:ph type="body" orient="vert" idx="1"/>
          </p:nvPr>
        </p:nvSpPr>
        <p:spPr>
          <a:xfrm>
            <a:off x="838200" y="365125"/>
            <a:ext cx="7734300" cy="5811838"/>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10"/>
          </p:nvPr>
        </p:nvSpPr>
        <p:spPr/>
        <p:txBody>
          <a:bodyPr/>
          <a:lstStyle/>
          <a:p>
            <a:fld id="{F44DD479-00A3-4162-8FA6-F529C0B457DF}" type="datetimeFigureOut">
              <a:rPr lang="en-US" smtClean="0"/>
              <a:t>11/09/21</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DCC7C9CD-6237-4147-9398-A554BDAF3C04}" type="slidenum">
              <a:rPr lang="en-US" smtClean="0"/>
              <a:t>‹#›</a:t>
            </a:fld>
            <a:endParaRPr lang="en-US"/>
          </a:p>
        </p:txBody>
      </p:sp>
    </p:spTree>
    <p:extLst>
      <p:ext uri="{BB962C8B-B14F-4D97-AF65-F5344CB8AC3E}">
        <p14:creationId xmlns:p14="http://schemas.microsoft.com/office/powerpoint/2010/main" val="1799408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10"/>
          </p:nvPr>
        </p:nvSpPr>
        <p:spPr/>
        <p:txBody>
          <a:bodyPr/>
          <a:lstStyle/>
          <a:p>
            <a:fld id="{F44DD479-00A3-4162-8FA6-F529C0B457DF}" type="datetimeFigureOut">
              <a:rPr lang="en-US" smtClean="0"/>
              <a:t>11/09/21</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DCC7C9CD-6237-4147-9398-A554BDAF3C04}" type="slidenum">
              <a:rPr lang="en-US" smtClean="0"/>
              <a:t>‹#›</a:t>
            </a:fld>
            <a:endParaRPr lang="en-US"/>
          </a:p>
        </p:txBody>
      </p:sp>
    </p:spTree>
    <p:extLst>
      <p:ext uri="{BB962C8B-B14F-4D97-AF65-F5344CB8AC3E}">
        <p14:creationId xmlns:p14="http://schemas.microsoft.com/office/powerpoint/2010/main" val="296621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hr-HR" smtClean="0"/>
              <a:t>Uredite stil naslova matrice</a:t>
            </a:r>
            <a:endParaRPr lang="en-US"/>
          </a:p>
        </p:txBody>
      </p:sp>
      <p:sp>
        <p:nvSpPr>
          <p:cNvPr id="3" name="Rezervirano mjesto tekst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fld id="{F44DD479-00A3-4162-8FA6-F529C0B457DF}" type="datetimeFigureOut">
              <a:rPr lang="en-US" smtClean="0"/>
              <a:t>11/09/21</a:t>
            </a:fld>
            <a:endParaRPr lang="en-US"/>
          </a:p>
        </p:txBody>
      </p:sp>
      <p:sp>
        <p:nvSpPr>
          <p:cNvPr id="5" name="Rezervirano mjesto podnožja 4"/>
          <p:cNvSpPr>
            <a:spLocks noGrp="1"/>
          </p:cNvSpPr>
          <p:nvPr>
            <p:ph type="ftr" sz="quarter" idx="11"/>
          </p:nvPr>
        </p:nvSpPr>
        <p:spPr/>
        <p:txBody>
          <a:bodyPr/>
          <a:lstStyle/>
          <a:p>
            <a:endParaRPr lang="en-US"/>
          </a:p>
        </p:txBody>
      </p:sp>
      <p:sp>
        <p:nvSpPr>
          <p:cNvPr id="6" name="Rezervirano mjesto broja slajda 5"/>
          <p:cNvSpPr>
            <a:spLocks noGrp="1"/>
          </p:cNvSpPr>
          <p:nvPr>
            <p:ph type="sldNum" sz="quarter" idx="12"/>
          </p:nvPr>
        </p:nvSpPr>
        <p:spPr/>
        <p:txBody>
          <a:bodyPr/>
          <a:lstStyle/>
          <a:p>
            <a:fld id="{DCC7C9CD-6237-4147-9398-A554BDAF3C04}" type="slidenum">
              <a:rPr lang="en-US" smtClean="0"/>
              <a:t>‹#›</a:t>
            </a:fld>
            <a:endParaRPr lang="en-US"/>
          </a:p>
        </p:txBody>
      </p:sp>
    </p:spTree>
    <p:extLst>
      <p:ext uri="{BB962C8B-B14F-4D97-AF65-F5344CB8AC3E}">
        <p14:creationId xmlns:p14="http://schemas.microsoft.com/office/powerpoint/2010/main" val="400430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sadržaja 2"/>
          <p:cNvSpPr>
            <a:spLocks noGrp="1"/>
          </p:cNvSpPr>
          <p:nvPr>
            <p:ph sz="half" idx="1"/>
          </p:nvPr>
        </p:nvSpPr>
        <p:spPr>
          <a:xfrm>
            <a:off x="838200" y="1825625"/>
            <a:ext cx="5181600" cy="435133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sadržaja 3"/>
          <p:cNvSpPr>
            <a:spLocks noGrp="1"/>
          </p:cNvSpPr>
          <p:nvPr>
            <p:ph sz="half" idx="2"/>
          </p:nvPr>
        </p:nvSpPr>
        <p:spPr>
          <a:xfrm>
            <a:off x="6172200" y="1825625"/>
            <a:ext cx="5181600" cy="435133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5" name="Rezervirano mjesto datuma 4"/>
          <p:cNvSpPr>
            <a:spLocks noGrp="1"/>
          </p:cNvSpPr>
          <p:nvPr>
            <p:ph type="dt" sz="half" idx="10"/>
          </p:nvPr>
        </p:nvSpPr>
        <p:spPr/>
        <p:txBody>
          <a:bodyPr/>
          <a:lstStyle/>
          <a:p>
            <a:fld id="{F44DD479-00A3-4162-8FA6-F529C0B457DF}" type="datetimeFigureOut">
              <a:rPr lang="en-US" smtClean="0"/>
              <a:t>11/09/21</a:t>
            </a:fld>
            <a:endParaRPr lang="en-US"/>
          </a:p>
        </p:txBody>
      </p:sp>
      <p:sp>
        <p:nvSpPr>
          <p:cNvPr id="6" name="Rezervirano mjesto podnožja 5"/>
          <p:cNvSpPr>
            <a:spLocks noGrp="1"/>
          </p:cNvSpPr>
          <p:nvPr>
            <p:ph type="ftr" sz="quarter" idx="11"/>
          </p:nvPr>
        </p:nvSpPr>
        <p:spPr/>
        <p:txBody>
          <a:bodyPr/>
          <a:lstStyle/>
          <a:p>
            <a:endParaRPr lang="en-US"/>
          </a:p>
        </p:txBody>
      </p:sp>
      <p:sp>
        <p:nvSpPr>
          <p:cNvPr id="7" name="Rezervirano mjesto broja slajda 6"/>
          <p:cNvSpPr>
            <a:spLocks noGrp="1"/>
          </p:cNvSpPr>
          <p:nvPr>
            <p:ph type="sldNum" sz="quarter" idx="12"/>
          </p:nvPr>
        </p:nvSpPr>
        <p:spPr/>
        <p:txBody>
          <a:bodyPr/>
          <a:lstStyle/>
          <a:p>
            <a:fld id="{DCC7C9CD-6237-4147-9398-A554BDAF3C04}" type="slidenum">
              <a:rPr lang="en-US" smtClean="0"/>
              <a:t>‹#›</a:t>
            </a:fld>
            <a:endParaRPr lang="en-US"/>
          </a:p>
        </p:txBody>
      </p:sp>
    </p:spTree>
    <p:extLst>
      <p:ext uri="{BB962C8B-B14F-4D97-AF65-F5344CB8AC3E}">
        <p14:creationId xmlns:p14="http://schemas.microsoft.com/office/powerpoint/2010/main" val="318767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hr-HR" smtClean="0"/>
              <a:t>Uredite stil naslova matrice</a:t>
            </a:r>
            <a:endParaRPr lang="en-US"/>
          </a:p>
        </p:txBody>
      </p:sp>
      <p:sp>
        <p:nvSpPr>
          <p:cNvPr id="3" name="Rezervirano mjesto tekst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839788" y="2505075"/>
            <a:ext cx="5157787" cy="368458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5" name="Rezervirano mjesto tekst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6172200" y="2505075"/>
            <a:ext cx="5183188" cy="368458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7" name="Rezervirano mjesto datuma 6"/>
          <p:cNvSpPr>
            <a:spLocks noGrp="1"/>
          </p:cNvSpPr>
          <p:nvPr>
            <p:ph type="dt" sz="half" idx="10"/>
          </p:nvPr>
        </p:nvSpPr>
        <p:spPr/>
        <p:txBody>
          <a:bodyPr/>
          <a:lstStyle/>
          <a:p>
            <a:fld id="{F44DD479-00A3-4162-8FA6-F529C0B457DF}" type="datetimeFigureOut">
              <a:rPr lang="en-US" smtClean="0"/>
              <a:t>11/09/21</a:t>
            </a:fld>
            <a:endParaRPr lang="en-US"/>
          </a:p>
        </p:txBody>
      </p:sp>
      <p:sp>
        <p:nvSpPr>
          <p:cNvPr id="8" name="Rezervirano mjesto podnožja 7"/>
          <p:cNvSpPr>
            <a:spLocks noGrp="1"/>
          </p:cNvSpPr>
          <p:nvPr>
            <p:ph type="ftr" sz="quarter" idx="11"/>
          </p:nvPr>
        </p:nvSpPr>
        <p:spPr/>
        <p:txBody>
          <a:bodyPr/>
          <a:lstStyle/>
          <a:p>
            <a:endParaRPr lang="en-US"/>
          </a:p>
        </p:txBody>
      </p:sp>
      <p:sp>
        <p:nvSpPr>
          <p:cNvPr id="9" name="Rezervirano mjesto broja slajda 8"/>
          <p:cNvSpPr>
            <a:spLocks noGrp="1"/>
          </p:cNvSpPr>
          <p:nvPr>
            <p:ph type="sldNum" sz="quarter" idx="12"/>
          </p:nvPr>
        </p:nvSpPr>
        <p:spPr/>
        <p:txBody>
          <a:bodyPr/>
          <a:lstStyle/>
          <a:p>
            <a:fld id="{DCC7C9CD-6237-4147-9398-A554BDAF3C04}" type="slidenum">
              <a:rPr lang="en-US" smtClean="0"/>
              <a:t>‹#›</a:t>
            </a:fld>
            <a:endParaRPr lang="en-US"/>
          </a:p>
        </p:txBody>
      </p:sp>
    </p:spTree>
    <p:extLst>
      <p:ext uri="{BB962C8B-B14F-4D97-AF65-F5344CB8AC3E}">
        <p14:creationId xmlns:p14="http://schemas.microsoft.com/office/powerpoint/2010/main" val="138769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datuma 2"/>
          <p:cNvSpPr>
            <a:spLocks noGrp="1"/>
          </p:cNvSpPr>
          <p:nvPr>
            <p:ph type="dt" sz="half" idx="10"/>
          </p:nvPr>
        </p:nvSpPr>
        <p:spPr/>
        <p:txBody>
          <a:bodyPr/>
          <a:lstStyle/>
          <a:p>
            <a:fld id="{F44DD479-00A3-4162-8FA6-F529C0B457DF}" type="datetimeFigureOut">
              <a:rPr lang="en-US" smtClean="0"/>
              <a:t>11/09/21</a:t>
            </a:fld>
            <a:endParaRPr lang="en-US"/>
          </a:p>
        </p:txBody>
      </p:sp>
      <p:sp>
        <p:nvSpPr>
          <p:cNvPr id="4" name="Rezervirano mjesto podnožja 3"/>
          <p:cNvSpPr>
            <a:spLocks noGrp="1"/>
          </p:cNvSpPr>
          <p:nvPr>
            <p:ph type="ftr" sz="quarter" idx="11"/>
          </p:nvPr>
        </p:nvSpPr>
        <p:spPr/>
        <p:txBody>
          <a:bodyPr/>
          <a:lstStyle/>
          <a:p>
            <a:endParaRPr lang="en-US"/>
          </a:p>
        </p:txBody>
      </p:sp>
      <p:sp>
        <p:nvSpPr>
          <p:cNvPr id="5" name="Rezervirano mjesto broja slajda 4"/>
          <p:cNvSpPr>
            <a:spLocks noGrp="1"/>
          </p:cNvSpPr>
          <p:nvPr>
            <p:ph type="sldNum" sz="quarter" idx="12"/>
          </p:nvPr>
        </p:nvSpPr>
        <p:spPr/>
        <p:txBody>
          <a:bodyPr/>
          <a:lstStyle/>
          <a:p>
            <a:fld id="{DCC7C9CD-6237-4147-9398-A554BDAF3C04}" type="slidenum">
              <a:rPr lang="en-US" smtClean="0"/>
              <a:t>‹#›</a:t>
            </a:fld>
            <a:endParaRPr lang="en-US"/>
          </a:p>
        </p:txBody>
      </p:sp>
    </p:spTree>
    <p:extLst>
      <p:ext uri="{BB962C8B-B14F-4D97-AF65-F5344CB8AC3E}">
        <p14:creationId xmlns:p14="http://schemas.microsoft.com/office/powerpoint/2010/main" val="3576962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F44DD479-00A3-4162-8FA6-F529C0B457DF}" type="datetimeFigureOut">
              <a:rPr lang="en-US" smtClean="0"/>
              <a:t>11/09/21</a:t>
            </a:fld>
            <a:endParaRPr lang="en-US"/>
          </a:p>
        </p:txBody>
      </p:sp>
      <p:sp>
        <p:nvSpPr>
          <p:cNvPr id="3" name="Rezervirano mjesto podnožja 2"/>
          <p:cNvSpPr>
            <a:spLocks noGrp="1"/>
          </p:cNvSpPr>
          <p:nvPr>
            <p:ph type="ftr" sz="quarter" idx="11"/>
          </p:nvPr>
        </p:nvSpPr>
        <p:spPr/>
        <p:txBody>
          <a:bodyPr/>
          <a:lstStyle/>
          <a:p>
            <a:endParaRPr lang="en-US"/>
          </a:p>
        </p:txBody>
      </p:sp>
      <p:sp>
        <p:nvSpPr>
          <p:cNvPr id="4" name="Rezervirano mjesto broja slajda 3"/>
          <p:cNvSpPr>
            <a:spLocks noGrp="1"/>
          </p:cNvSpPr>
          <p:nvPr>
            <p:ph type="sldNum" sz="quarter" idx="12"/>
          </p:nvPr>
        </p:nvSpPr>
        <p:spPr/>
        <p:txBody>
          <a:bodyPr/>
          <a:lstStyle/>
          <a:p>
            <a:fld id="{DCC7C9CD-6237-4147-9398-A554BDAF3C04}" type="slidenum">
              <a:rPr lang="en-US" smtClean="0"/>
              <a:t>‹#›</a:t>
            </a:fld>
            <a:endParaRPr lang="en-US"/>
          </a:p>
        </p:txBody>
      </p:sp>
    </p:spTree>
    <p:extLst>
      <p:ext uri="{BB962C8B-B14F-4D97-AF65-F5344CB8AC3E}">
        <p14:creationId xmlns:p14="http://schemas.microsoft.com/office/powerpoint/2010/main" val="216739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smtClean="0"/>
              <a:t>Uredite stil naslova matrice</a:t>
            </a:r>
            <a:endParaRPr lang="en-US"/>
          </a:p>
        </p:txBody>
      </p:sp>
      <p:sp>
        <p:nvSpPr>
          <p:cNvPr id="3" name="Rezervirano mjesto sadržaja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F44DD479-00A3-4162-8FA6-F529C0B457DF}" type="datetimeFigureOut">
              <a:rPr lang="en-US" smtClean="0"/>
              <a:t>11/09/21</a:t>
            </a:fld>
            <a:endParaRPr lang="en-US"/>
          </a:p>
        </p:txBody>
      </p:sp>
      <p:sp>
        <p:nvSpPr>
          <p:cNvPr id="6" name="Rezervirano mjesto podnožja 5"/>
          <p:cNvSpPr>
            <a:spLocks noGrp="1"/>
          </p:cNvSpPr>
          <p:nvPr>
            <p:ph type="ftr" sz="quarter" idx="11"/>
          </p:nvPr>
        </p:nvSpPr>
        <p:spPr/>
        <p:txBody>
          <a:bodyPr/>
          <a:lstStyle/>
          <a:p>
            <a:endParaRPr lang="en-US"/>
          </a:p>
        </p:txBody>
      </p:sp>
      <p:sp>
        <p:nvSpPr>
          <p:cNvPr id="7" name="Rezervirano mjesto broja slajda 6"/>
          <p:cNvSpPr>
            <a:spLocks noGrp="1"/>
          </p:cNvSpPr>
          <p:nvPr>
            <p:ph type="sldNum" sz="quarter" idx="12"/>
          </p:nvPr>
        </p:nvSpPr>
        <p:spPr/>
        <p:txBody>
          <a:bodyPr/>
          <a:lstStyle/>
          <a:p>
            <a:fld id="{DCC7C9CD-6237-4147-9398-A554BDAF3C04}" type="slidenum">
              <a:rPr lang="en-US" smtClean="0"/>
              <a:t>‹#›</a:t>
            </a:fld>
            <a:endParaRPr lang="en-US"/>
          </a:p>
        </p:txBody>
      </p:sp>
    </p:spTree>
    <p:extLst>
      <p:ext uri="{BB962C8B-B14F-4D97-AF65-F5344CB8AC3E}">
        <p14:creationId xmlns:p14="http://schemas.microsoft.com/office/powerpoint/2010/main" val="3944054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smtClean="0"/>
              <a:t>Uredite stil naslova matrice</a:t>
            </a:r>
            <a:endParaRPr lang="en-US"/>
          </a:p>
        </p:txBody>
      </p:sp>
      <p:sp>
        <p:nvSpPr>
          <p:cNvPr id="3" name="Rezervirano mjesto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F44DD479-00A3-4162-8FA6-F529C0B457DF}" type="datetimeFigureOut">
              <a:rPr lang="en-US" smtClean="0"/>
              <a:t>11/09/21</a:t>
            </a:fld>
            <a:endParaRPr lang="en-US"/>
          </a:p>
        </p:txBody>
      </p:sp>
      <p:sp>
        <p:nvSpPr>
          <p:cNvPr id="6" name="Rezervirano mjesto podnožja 5"/>
          <p:cNvSpPr>
            <a:spLocks noGrp="1"/>
          </p:cNvSpPr>
          <p:nvPr>
            <p:ph type="ftr" sz="quarter" idx="11"/>
          </p:nvPr>
        </p:nvSpPr>
        <p:spPr/>
        <p:txBody>
          <a:bodyPr/>
          <a:lstStyle/>
          <a:p>
            <a:endParaRPr lang="en-US"/>
          </a:p>
        </p:txBody>
      </p:sp>
      <p:sp>
        <p:nvSpPr>
          <p:cNvPr id="7" name="Rezervirano mjesto broja slajda 6"/>
          <p:cNvSpPr>
            <a:spLocks noGrp="1"/>
          </p:cNvSpPr>
          <p:nvPr>
            <p:ph type="sldNum" sz="quarter" idx="12"/>
          </p:nvPr>
        </p:nvSpPr>
        <p:spPr/>
        <p:txBody>
          <a:bodyPr/>
          <a:lstStyle/>
          <a:p>
            <a:fld id="{DCC7C9CD-6237-4147-9398-A554BDAF3C04}" type="slidenum">
              <a:rPr lang="en-US" smtClean="0"/>
              <a:t>‹#›</a:t>
            </a:fld>
            <a:endParaRPr lang="en-US"/>
          </a:p>
        </p:txBody>
      </p:sp>
    </p:spTree>
    <p:extLst>
      <p:ext uri="{BB962C8B-B14F-4D97-AF65-F5344CB8AC3E}">
        <p14:creationId xmlns:p14="http://schemas.microsoft.com/office/powerpoint/2010/main" val="3824070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smtClean="0"/>
              <a:t>Uredite stil naslova matrice</a:t>
            </a:r>
            <a:endParaRPr lang="en-US"/>
          </a:p>
        </p:txBody>
      </p:sp>
      <p:sp>
        <p:nvSpPr>
          <p:cNvPr id="3" name="Rezervirano mjesto tekst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DD479-00A3-4162-8FA6-F529C0B457DF}" type="datetimeFigureOut">
              <a:rPr lang="en-US" smtClean="0"/>
              <a:t>11/09/21</a:t>
            </a:fld>
            <a:endParaRPr lang="en-US"/>
          </a:p>
        </p:txBody>
      </p:sp>
      <p:sp>
        <p:nvSpPr>
          <p:cNvPr id="5" name="Rezervirano mjesto podnožj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Rezervirano mjesto broja slajd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7C9CD-6237-4147-9398-A554BDAF3C04}" type="slidenum">
              <a:rPr lang="en-US" smtClean="0"/>
              <a:t>‹#›</a:t>
            </a:fld>
            <a:endParaRPr lang="en-US"/>
          </a:p>
        </p:txBody>
      </p:sp>
    </p:spTree>
    <p:extLst>
      <p:ext uri="{BB962C8B-B14F-4D97-AF65-F5344CB8AC3E}">
        <p14:creationId xmlns:p14="http://schemas.microsoft.com/office/powerpoint/2010/main" val="2983068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1569" y="156429"/>
            <a:ext cx="6535615" cy="6535615"/>
          </a:xfrm>
          <a:prstGeom prst="rect">
            <a:avLst/>
          </a:prstGeom>
        </p:spPr>
      </p:pic>
      <p:sp>
        <p:nvSpPr>
          <p:cNvPr id="5" name="Naslov 4"/>
          <p:cNvSpPr>
            <a:spLocks noGrp="1"/>
          </p:cNvSpPr>
          <p:nvPr>
            <p:ph type="title"/>
          </p:nvPr>
        </p:nvSpPr>
        <p:spPr>
          <a:xfrm>
            <a:off x="839788" y="457200"/>
            <a:ext cx="3932237" cy="1872762"/>
          </a:xfrm>
        </p:spPr>
        <p:txBody>
          <a:bodyPr>
            <a:noAutofit/>
          </a:bodyPr>
          <a:lstStyle/>
          <a:p>
            <a:r>
              <a:rPr lang="en-GB" sz="4000" b="1" i="1" dirty="0" smtClean="0">
                <a:latin typeface="+mn-lt"/>
              </a:rPr>
              <a:t>MEME - Making English More </a:t>
            </a:r>
            <a:r>
              <a:rPr lang="en-GB" sz="4000" b="1" i="1" dirty="0">
                <a:latin typeface="+mn-lt"/>
              </a:rPr>
              <a:t>E</a:t>
            </a:r>
            <a:r>
              <a:rPr lang="en-GB" sz="4000" b="1" i="1" dirty="0" smtClean="0">
                <a:latin typeface="+mn-lt"/>
              </a:rPr>
              <a:t>ntertaining</a:t>
            </a:r>
            <a:endParaRPr lang="en-GB" sz="4000" b="1" i="1" dirty="0">
              <a:latin typeface="+mn-lt"/>
            </a:endParaRPr>
          </a:p>
        </p:txBody>
      </p:sp>
      <p:sp>
        <p:nvSpPr>
          <p:cNvPr id="6" name="Rezervirano mjesto sadržaja 5"/>
          <p:cNvSpPr>
            <a:spLocks noGrp="1"/>
          </p:cNvSpPr>
          <p:nvPr>
            <p:ph idx="1"/>
          </p:nvPr>
        </p:nvSpPr>
        <p:spPr/>
        <p:txBody>
          <a:bodyPr/>
          <a:lstStyle/>
          <a:p>
            <a:endParaRPr lang="en-US" dirty="0"/>
          </a:p>
        </p:txBody>
      </p:sp>
      <p:sp>
        <p:nvSpPr>
          <p:cNvPr id="7" name="Rezervirano mjesto teksta 6"/>
          <p:cNvSpPr>
            <a:spLocks noGrp="1"/>
          </p:cNvSpPr>
          <p:nvPr>
            <p:ph type="body" sz="half" idx="2"/>
          </p:nvPr>
        </p:nvSpPr>
        <p:spPr>
          <a:xfrm>
            <a:off x="839788" y="2558562"/>
            <a:ext cx="3932237" cy="3310426"/>
          </a:xfrm>
        </p:spPr>
        <p:txBody>
          <a:bodyPr>
            <a:normAutofit fontScale="62500" lnSpcReduction="20000"/>
          </a:bodyPr>
          <a:lstStyle/>
          <a:p>
            <a:endParaRPr lang="hr-HR" dirty="0" smtClean="0"/>
          </a:p>
          <a:p>
            <a:endParaRPr lang="hr-HR" dirty="0"/>
          </a:p>
          <a:p>
            <a:endParaRPr lang="hr-HR" dirty="0" smtClean="0"/>
          </a:p>
          <a:p>
            <a:r>
              <a:rPr lang="en-GB" sz="5100" dirty="0" smtClean="0"/>
              <a:t>29</a:t>
            </a:r>
            <a:r>
              <a:rPr lang="en-GB" sz="5100" baseline="30000" dirty="0" smtClean="0"/>
              <a:t>th</a:t>
            </a:r>
            <a:r>
              <a:rPr lang="en-GB" sz="5100" dirty="0" smtClean="0"/>
              <a:t> Annual International HUPE Conference</a:t>
            </a:r>
            <a:r>
              <a:rPr lang="hr-HR" sz="5100" dirty="0" smtClean="0"/>
              <a:t>, Poreč</a:t>
            </a:r>
            <a:endParaRPr lang="en-GB" sz="5100" dirty="0" smtClean="0"/>
          </a:p>
          <a:p>
            <a:endParaRPr lang="hr-HR" sz="5100" dirty="0"/>
          </a:p>
          <a:p>
            <a:r>
              <a:rPr lang="hr-HR" sz="4500" dirty="0" smtClean="0"/>
              <a:t>Mirna </a:t>
            </a:r>
            <a:r>
              <a:rPr lang="hr-HR" sz="4500" dirty="0" err="1" smtClean="0"/>
              <a:t>Kurtović</a:t>
            </a:r>
            <a:endParaRPr lang="hr-HR" sz="4500" dirty="0"/>
          </a:p>
          <a:p>
            <a:r>
              <a:rPr lang="hr-HR" sz="4500" dirty="0" smtClean="0"/>
              <a:t>Ksenija </a:t>
            </a:r>
            <a:r>
              <a:rPr lang="hr-HR" sz="4500" dirty="0" err="1" smtClean="0"/>
              <a:t>Benčina</a:t>
            </a:r>
            <a:endParaRPr lang="en-US" sz="4500" dirty="0"/>
          </a:p>
        </p:txBody>
      </p:sp>
    </p:spTree>
    <p:extLst>
      <p:ext uri="{BB962C8B-B14F-4D97-AF65-F5344CB8AC3E}">
        <p14:creationId xmlns:p14="http://schemas.microsoft.com/office/powerpoint/2010/main" val="1579981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Correcting</a:t>
            </a:r>
            <a:r>
              <a:rPr lang="hr-HR" dirty="0" smtClean="0"/>
              <a:t> </a:t>
            </a:r>
            <a:r>
              <a:rPr lang="hr-HR" dirty="0" err="1" smtClean="0"/>
              <a:t>mistakes</a:t>
            </a:r>
            <a:endParaRPr lang="en-US" dirty="0"/>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2201" y="1533172"/>
            <a:ext cx="3152955" cy="3728206"/>
          </a:xfrm>
        </p:spPr>
      </p:pic>
      <p:pic>
        <p:nvPicPr>
          <p:cNvPr id="6" name="Slika 5"/>
          <p:cNvPicPr>
            <a:picLocks noChangeAspect="1"/>
          </p:cNvPicPr>
          <p:nvPr/>
        </p:nvPicPr>
        <p:blipFill>
          <a:blip r:embed="rId3"/>
          <a:stretch>
            <a:fillRect/>
          </a:stretch>
        </p:blipFill>
        <p:spPr>
          <a:xfrm>
            <a:off x="434132" y="1481209"/>
            <a:ext cx="3606553" cy="3622653"/>
          </a:xfrm>
          <a:prstGeom prst="rect">
            <a:avLst/>
          </a:prstGeom>
        </p:spPr>
      </p:pic>
      <p:pic>
        <p:nvPicPr>
          <p:cNvPr id="3" name="Slika 2"/>
          <p:cNvPicPr>
            <a:picLocks noChangeAspect="1"/>
          </p:cNvPicPr>
          <p:nvPr/>
        </p:nvPicPr>
        <p:blipFill>
          <a:blip r:embed="rId4"/>
          <a:stretch>
            <a:fillRect/>
          </a:stretch>
        </p:blipFill>
        <p:spPr>
          <a:xfrm>
            <a:off x="8476672" y="1509185"/>
            <a:ext cx="3594677" cy="3594677"/>
          </a:xfrm>
          <a:prstGeom prst="rect">
            <a:avLst/>
          </a:prstGeom>
        </p:spPr>
      </p:pic>
    </p:spTree>
    <p:extLst>
      <p:ext uri="{BB962C8B-B14F-4D97-AF65-F5344CB8AC3E}">
        <p14:creationId xmlns:p14="http://schemas.microsoft.com/office/powerpoint/2010/main" val="1395501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Correcting</a:t>
            </a:r>
            <a:r>
              <a:rPr lang="hr-HR" dirty="0" smtClean="0"/>
              <a:t> </a:t>
            </a:r>
            <a:r>
              <a:rPr lang="hr-HR" dirty="0" err="1" smtClean="0"/>
              <a:t>mistakes</a:t>
            </a:r>
            <a:endParaRPr lang="en-US" dirty="0"/>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467" y="3261438"/>
            <a:ext cx="4355123" cy="3266342"/>
          </a:xfrm>
        </p:spPr>
      </p:pic>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4310" y="1027906"/>
            <a:ext cx="3079506" cy="4106008"/>
          </a:xfrm>
          <a:prstGeom prst="rect">
            <a:avLst/>
          </a:prstGeom>
        </p:spPr>
      </p:pic>
      <p:pic>
        <p:nvPicPr>
          <p:cNvPr id="8" name="Slika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722" y="1459181"/>
            <a:ext cx="3645456" cy="2734092"/>
          </a:xfrm>
          <a:prstGeom prst="rect">
            <a:avLst/>
          </a:prstGeom>
        </p:spPr>
      </p:pic>
    </p:spTree>
    <p:extLst>
      <p:ext uri="{BB962C8B-B14F-4D97-AF65-F5344CB8AC3E}">
        <p14:creationId xmlns:p14="http://schemas.microsoft.com/office/powerpoint/2010/main" val="1725215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425378"/>
            <a:ext cx="10515600" cy="1205057"/>
          </a:xfrm>
        </p:spPr>
        <p:txBody>
          <a:bodyPr/>
          <a:lstStyle/>
          <a:p>
            <a:r>
              <a:rPr lang="en-GB" dirty="0" smtClean="0"/>
              <a:t>Correlation with other subjects –</a:t>
            </a:r>
            <a:r>
              <a:rPr lang="hr-HR" dirty="0" smtClean="0"/>
              <a:t> </a:t>
            </a:r>
            <a:r>
              <a:rPr lang="en-GB" dirty="0" smtClean="0"/>
              <a:t>Art </a:t>
            </a:r>
            <a:endParaRPr lang="en-GB" dirty="0"/>
          </a:p>
        </p:txBody>
      </p:sp>
      <p:pic>
        <p:nvPicPr>
          <p:cNvPr id="4" name="Rezervirano mjesto sadržaja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273" y="2082592"/>
            <a:ext cx="2599094" cy="3023946"/>
          </a:xfr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5581" y="1690688"/>
            <a:ext cx="4411463" cy="3114493"/>
          </a:xfrm>
          <a:prstGeom prst="rect">
            <a:avLst/>
          </a:prstGeom>
        </p:spPr>
      </p:pic>
      <p:pic>
        <p:nvPicPr>
          <p:cNvPr id="6" name="Slika 5"/>
          <p:cNvPicPr>
            <a:picLocks noChangeAspect="1"/>
          </p:cNvPicPr>
          <p:nvPr/>
        </p:nvPicPr>
        <p:blipFill rotWithShape="1">
          <a:blip r:embed="rId5">
            <a:extLst>
              <a:ext uri="{28A0092B-C50C-407E-A947-70E740481C1C}">
                <a14:useLocalDpi xmlns:a14="http://schemas.microsoft.com/office/drawing/2010/main" val="0"/>
              </a:ext>
            </a:extLst>
          </a:blip>
          <a:srcRect b="19464"/>
          <a:stretch/>
        </p:blipFill>
        <p:spPr>
          <a:xfrm>
            <a:off x="3346402" y="1810597"/>
            <a:ext cx="3422832" cy="4283808"/>
          </a:xfrm>
          <a:prstGeom prst="rect">
            <a:avLst/>
          </a:prstGeom>
        </p:spPr>
      </p:pic>
    </p:spTree>
    <p:extLst>
      <p:ext uri="{BB962C8B-B14F-4D97-AF65-F5344CB8AC3E}">
        <p14:creationId xmlns:p14="http://schemas.microsoft.com/office/powerpoint/2010/main" val="918287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a:solidFill>
                  <a:prstClr val="black"/>
                </a:solidFill>
              </a:rPr>
              <a:t>Correlation with other subjects –</a:t>
            </a:r>
            <a:r>
              <a:rPr lang="hr-HR" dirty="0">
                <a:solidFill>
                  <a:prstClr val="black"/>
                </a:solidFill>
              </a:rPr>
              <a:t> </a:t>
            </a:r>
            <a:r>
              <a:rPr lang="en-GB" dirty="0">
                <a:solidFill>
                  <a:prstClr val="black"/>
                </a:solidFill>
              </a:rPr>
              <a:t>Art </a:t>
            </a:r>
            <a:endParaRPr lang="en-US" dirty="0"/>
          </a:p>
        </p:txBody>
      </p:sp>
      <p:pic>
        <p:nvPicPr>
          <p:cNvPr id="1026" name="Picture 2" descr="The 4 Stages Of Quarantine - Mona Lisa Meme - Shut Up And Take My Mone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38763" y="1400127"/>
            <a:ext cx="5534781" cy="489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480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smtClean="0"/>
              <a:t>Correlation with other subjects – History </a:t>
            </a:r>
            <a:endParaRPr lang="en-GB" dirty="0"/>
          </a:p>
        </p:txBody>
      </p:sp>
      <p:pic>
        <p:nvPicPr>
          <p:cNvPr id="4" name="Rezervirano mjesto sadržaja 3"/>
          <p:cNvPicPr>
            <a:picLocks noGrp="1" noChangeAspect="1"/>
          </p:cNvPicPr>
          <p:nvPr>
            <p:ph idx="1"/>
          </p:nvPr>
        </p:nvPicPr>
        <p:blipFill>
          <a:blip r:embed="rId3"/>
          <a:stretch>
            <a:fillRect/>
          </a:stretch>
        </p:blipFill>
        <p:spPr>
          <a:xfrm>
            <a:off x="328473" y="1690687"/>
            <a:ext cx="3104175" cy="3594053"/>
          </a:xfrm>
          <a:prstGeom prst="rect">
            <a:avLst/>
          </a:prstGeo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865" y="1690688"/>
            <a:ext cx="3511151" cy="3594053"/>
          </a:xfrm>
          <a:prstGeom prst="rect">
            <a:avLst/>
          </a:prstGeom>
        </p:spPr>
      </p:pic>
      <p:pic>
        <p:nvPicPr>
          <p:cNvPr id="3" name="Slik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2148" y="1676724"/>
            <a:ext cx="3330476" cy="3608016"/>
          </a:xfrm>
          <a:prstGeom prst="rect">
            <a:avLst/>
          </a:prstGeom>
        </p:spPr>
      </p:pic>
    </p:spTree>
    <p:extLst>
      <p:ext uri="{BB962C8B-B14F-4D97-AF65-F5344CB8AC3E}">
        <p14:creationId xmlns:p14="http://schemas.microsoft.com/office/powerpoint/2010/main" val="2295988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700195"/>
          </a:xfrm>
        </p:spPr>
        <p:txBody>
          <a:bodyPr/>
          <a:lstStyle/>
          <a:p>
            <a:r>
              <a:rPr lang="hr-HR" dirty="0" smtClean="0"/>
              <a:t>Science</a:t>
            </a:r>
            <a:endParaRPr lang="en-US" dirty="0"/>
          </a:p>
        </p:txBody>
      </p:sp>
      <p:pic>
        <p:nvPicPr>
          <p:cNvPr id="4" name="Rezervirano mjesto sadržaja 3"/>
          <p:cNvPicPr>
            <a:picLocks noGrp="1" noChangeAspect="1"/>
          </p:cNvPicPr>
          <p:nvPr>
            <p:ph idx="1"/>
          </p:nvPr>
        </p:nvPicPr>
        <p:blipFill>
          <a:blip r:embed="rId2"/>
          <a:stretch>
            <a:fillRect/>
          </a:stretch>
        </p:blipFill>
        <p:spPr>
          <a:xfrm>
            <a:off x="93832" y="1302526"/>
            <a:ext cx="4350727" cy="2688749"/>
          </a:xfrm>
          <a:prstGeom prst="rect">
            <a:avLst/>
          </a:prstGeom>
        </p:spPr>
      </p:pic>
      <p:pic>
        <p:nvPicPr>
          <p:cNvPr id="5" name="Slika 4"/>
          <p:cNvPicPr>
            <a:picLocks noChangeAspect="1"/>
          </p:cNvPicPr>
          <p:nvPr/>
        </p:nvPicPr>
        <p:blipFill>
          <a:blip r:embed="rId3"/>
          <a:stretch>
            <a:fillRect/>
          </a:stretch>
        </p:blipFill>
        <p:spPr>
          <a:xfrm>
            <a:off x="4896550" y="110540"/>
            <a:ext cx="3236239" cy="3189044"/>
          </a:xfrm>
          <a:prstGeom prst="rect">
            <a:avLst/>
          </a:prstGeom>
        </p:spPr>
      </p:pic>
      <p:pic>
        <p:nvPicPr>
          <p:cNvPr id="6" name="Slika 5"/>
          <p:cNvPicPr>
            <a:picLocks noChangeAspect="1"/>
          </p:cNvPicPr>
          <p:nvPr/>
        </p:nvPicPr>
        <p:blipFill>
          <a:blip r:embed="rId4"/>
          <a:stretch>
            <a:fillRect/>
          </a:stretch>
        </p:blipFill>
        <p:spPr>
          <a:xfrm>
            <a:off x="4080739" y="3554169"/>
            <a:ext cx="3902319" cy="3223026"/>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6057" y="2605613"/>
            <a:ext cx="3733992" cy="3746693"/>
          </a:xfrm>
          <a:prstGeom prst="rect">
            <a:avLst/>
          </a:prstGeom>
        </p:spPr>
      </p:pic>
    </p:spTree>
    <p:extLst>
      <p:ext uri="{BB962C8B-B14F-4D97-AF65-F5344CB8AC3E}">
        <p14:creationId xmlns:p14="http://schemas.microsoft.com/office/powerpoint/2010/main" val="1518467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smtClean="0"/>
              <a:t>Correlation with other subjects – Mathematics</a:t>
            </a:r>
            <a:endParaRPr lang="en-GB" dirty="0"/>
          </a:p>
        </p:txBody>
      </p:sp>
      <p:pic>
        <p:nvPicPr>
          <p:cNvPr id="4" name="Rezervirano mjesto sadržaja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4619" y="2027848"/>
            <a:ext cx="4833654" cy="4351338"/>
          </a:xfr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898" y="2112352"/>
            <a:ext cx="5200650" cy="3829050"/>
          </a:xfrm>
          <a:prstGeom prst="rect">
            <a:avLst/>
          </a:prstGeom>
        </p:spPr>
      </p:pic>
    </p:spTree>
    <p:extLst>
      <p:ext uri="{BB962C8B-B14F-4D97-AF65-F5344CB8AC3E}">
        <p14:creationId xmlns:p14="http://schemas.microsoft.com/office/powerpoint/2010/main" val="2593116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6"/>
            <a:ext cx="10515600" cy="797850"/>
          </a:xfrm>
        </p:spPr>
        <p:txBody>
          <a:bodyPr/>
          <a:lstStyle/>
          <a:p>
            <a:r>
              <a:rPr lang="hr-HR" dirty="0" err="1" smtClean="0"/>
              <a:t>Culture</a:t>
            </a:r>
            <a:endParaRPr lang="en-US" dirty="0"/>
          </a:p>
        </p:txBody>
      </p:sp>
      <p:pic>
        <p:nvPicPr>
          <p:cNvPr id="4" name="Rezervirano mjesto sadržaja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6828" y="1535479"/>
            <a:ext cx="5439172" cy="4351338"/>
          </a:xfr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230" y="1535479"/>
            <a:ext cx="4431323" cy="4244377"/>
          </a:xfrm>
          <a:prstGeom prst="rect">
            <a:avLst/>
          </a:prstGeom>
        </p:spPr>
      </p:pic>
    </p:spTree>
    <p:extLst>
      <p:ext uri="{BB962C8B-B14F-4D97-AF65-F5344CB8AC3E}">
        <p14:creationId xmlns:p14="http://schemas.microsoft.com/office/powerpoint/2010/main" val="2798112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Popular </a:t>
            </a:r>
            <a:r>
              <a:rPr lang="hr-HR" dirty="0" err="1" smtClean="0"/>
              <a:t>culture</a:t>
            </a:r>
            <a:r>
              <a:rPr lang="hr-HR" dirty="0" smtClean="0"/>
              <a:t> – </a:t>
            </a:r>
            <a:r>
              <a:rPr lang="hr-HR" dirty="0" err="1" smtClean="0"/>
              <a:t>series</a:t>
            </a:r>
            <a:r>
              <a:rPr lang="hr-HR" dirty="0" smtClean="0"/>
              <a:t> </a:t>
            </a:r>
            <a:r>
              <a:rPr lang="hr-HR" dirty="0" err="1" smtClean="0"/>
              <a:t>and</a:t>
            </a:r>
            <a:r>
              <a:rPr lang="hr-HR" dirty="0" smtClean="0"/>
              <a:t> </a:t>
            </a:r>
            <a:r>
              <a:rPr lang="hr-HR" dirty="0" err="1" smtClean="0"/>
              <a:t>films</a:t>
            </a:r>
            <a:r>
              <a:rPr lang="hr-HR" dirty="0" smtClean="0"/>
              <a:t>  </a:t>
            </a:r>
            <a:endParaRPr lang="en-US" dirty="0"/>
          </a:p>
        </p:txBody>
      </p:sp>
      <p:pic>
        <p:nvPicPr>
          <p:cNvPr id="4" name="Rezervirano mjesto sadržaja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9603" y="1690688"/>
            <a:ext cx="2703112" cy="3853008"/>
          </a:xfr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0350" y="1690688"/>
            <a:ext cx="3560085" cy="3569578"/>
          </a:xfrm>
          <a:prstGeom prst="rect">
            <a:avLst/>
          </a:prstGeom>
        </p:spPr>
      </p:pic>
      <p:pic>
        <p:nvPicPr>
          <p:cNvPr id="3" name="Slika 2"/>
          <p:cNvPicPr>
            <a:picLocks noChangeAspect="1"/>
          </p:cNvPicPr>
          <p:nvPr/>
        </p:nvPicPr>
        <p:blipFill>
          <a:blip r:embed="rId5"/>
          <a:stretch>
            <a:fillRect/>
          </a:stretch>
        </p:blipFill>
        <p:spPr>
          <a:xfrm>
            <a:off x="7638070" y="1690688"/>
            <a:ext cx="4191000" cy="4368800"/>
          </a:xfrm>
          <a:prstGeom prst="rect">
            <a:avLst/>
          </a:prstGeom>
        </p:spPr>
      </p:pic>
    </p:spTree>
    <p:extLst>
      <p:ext uri="{BB962C8B-B14F-4D97-AF65-F5344CB8AC3E}">
        <p14:creationId xmlns:p14="http://schemas.microsoft.com/office/powerpoint/2010/main" val="3478153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smtClean="0"/>
              <a:t>Students’ memes about Croatian culture</a:t>
            </a:r>
            <a:endParaRPr lang="en-US" dirty="0"/>
          </a:p>
        </p:txBody>
      </p:sp>
      <p:pic>
        <p:nvPicPr>
          <p:cNvPr id="1026" name="Picture 2" descr="Displaying meme Matko Čila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783" y="1620777"/>
            <a:ext cx="3702746" cy="3212090"/>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683" y="2596073"/>
            <a:ext cx="4215675" cy="2334414"/>
          </a:xfrm>
          <a:prstGeom prst="rect">
            <a:avLst/>
          </a:prstGeom>
        </p:spPr>
      </p:pic>
      <p:pic>
        <p:nvPicPr>
          <p:cNvPr id="4" name="Slik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9748" y="1620777"/>
            <a:ext cx="3391194" cy="4724809"/>
          </a:xfrm>
          <a:prstGeom prst="rect">
            <a:avLst/>
          </a:prstGeom>
        </p:spPr>
      </p:pic>
    </p:spTree>
    <p:extLst>
      <p:ext uri="{BB962C8B-B14F-4D97-AF65-F5344CB8AC3E}">
        <p14:creationId xmlns:p14="http://schemas.microsoft.com/office/powerpoint/2010/main" val="440324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p:txBody>
          <a:bodyPr/>
          <a:lstStyle/>
          <a:p>
            <a:r>
              <a:rPr lang="hr-HR" b="1" dirty="0" err="1" smtClean="0"/>
              <a:t>Memes</a:t>
            </a:r>
            <a:endParaRPr lang="en-US" b="1" dirty="0"/>
          </a:p>
        </p:txBody>
      </p:sp>
      <p:sp>
        <p:nvSpPr>
          <p:cNvPr id="6" name="Rezervirano mjesto sadržaja 5"/>
          <p:cNvSpPr>
            <a:spLocks noGrp="1"/>
          </p:cNvSpPr>
          <p:nvPr>
            <p:ph idx="1"/>
          </p:nvPr>
        </p:nvSpPr>
        <p:spPr>
          <a:xfrm>
            <a:off x="838200" y="1389185"/>
            <a:ext cx="10515600" cy="4787778"/>
          </a:xfrm>
        </p:spPr>
        <p:txBody>
          <a:bodyPr/>
          <a:lstStyle/>
          <a:p>
            <a:pPr marL="0" lvl="0" indent="0">
              <a:buNone/>
            </a:pPr>
            <a:r>
              <a:rPr lang="hr-HR" dirty="0" smtClean="0"/>
              <a:t>1. </a:t>
            </a:r>
            <a:r>
              <a:rPr lang="en-GB" dirty="0" smtClean="0"/>
              <a:t>a </a:t>
            </a:r>
            <a:r>
              <a:rPr lang="en-GB" dirty="0"/>
              <a:t>cultural feature or a type of behaviour that is passed from one generation to another, without the influence of genes</a:t>
            </a:r>
            <a:endParaRPr lang="hr-HR" dirty="0"/>
          </a:p>
          <a:p>
            <a:r>
              <a:rPr lang="en-GB" dirty="0" smtClean="0"/>
              <a:t>Greek </a:t>
            </a:r>
            <a:r>
              <a:rPr lang="en-GB" dirty="0" err="1"/>
              <a:t>mimēma</a:t>
            </a:r>
            <a:r>
              <a:rPr lang="en-GB" dirty="0"/>
              <a:t> ‘that which is imitated’, </a:t>
            </a:r>
            <a:r>
              <a:rPr lang="hr-HR" dirty="0"/>
              <a:t>(</a:t>
            </a:r>
            <a:r>
              <a:rPr lang="en-GB" dirty="0" smtClean="0"/>
              <a:t>coined </a:t>
            </a:r>
            <a:r>
              <a:rPr lang="en-GB" dirty="0"/>
              <a:t>by British evolutionary biologist Richard Dawkins in </a:t>
            </a:r>
            <a:r>
              <a:rPr lang="en-GB" i="1" dirty="0"/>
              <a:t>The Selfish </a:t>
            </a:r>
            <a:r>
              <a:rPr lang="en-GB" i="1" dirty="0" smtClean="0"/>
              <a:t>Gene</a:t>
            </a:r>
            <a:r>
              <a:rPr lang="hr-HR" dirty="0" smtClean="0"/>
              <a:t>)</a:t>
            </a:r>
          </a:p>
          <a:p>
            <a:pPr marL="0" indent="0">
              <a:buNone/>
            </a:pPr>
            <a:r>
              <a:rPr lang="hr-HR" dirty="0" smtClean="0"/>
              <a:t>2. </a:t>
            </a:r>
            <a:r>
              <a:rPr lang="en-GB" dirty="0" smtClean="0"/>
              <a:t>(internet </a:t>
            </a:r>
            <a:r>
              <a:rPr lang="en-GB" dirty="0"/>
              <a:t>meme) an idea, image, video, etc. that is spread very quickly on the internet</a:t>
            </a:r>
            <a:endParaRPr lang="hr-HR" dirty="0"/>
          </a:p>
          <a:p>
            <a:pPr marL="0" indent="0">
              <a:buNone/>
            </a:pPr>
            <a:endParaRPr lang="en-US" dirty="0"/>
          </a:p>
        </p:txBody>
      </p:sp>
      <p:pic>
        <p:nvPicPr>
          <p:cNvPr id="7" name="Slika 6"/>
          <p:cNvPicPr>
            <a:picLocks noChangeAspect="1"/>
          </p:cNvPicPr>
          <p:nvPr/>
        </p:nvPicPr>
        <p:blipFill>
          <a:blip r:embed="rId3"/>
          <a:stretch>
            <a:fillRect/>
          </a:stretch>
        </p:blipFill>
        <p:spPr>
          <a:xfrm>
            <a:off x="1019907" y="4192283"/>
            <a:ext cx="2533650" cy="2283984"/>
          </a:xfrm>
          <a:prstGeom prst="rect">
            <a:avLst/>
          </a:prstGeom>
        </p:spPr>
      </p:pic>
      <p:pic>
        <p:nvPicPr>
          <p:cNvPr id="8" name="Slika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47" y="4192284"/>
            <a:ext cx="3288275" cy="2192184"/>
          </a:xfrm>
          <a:prstGeom prst="rect">
            <a:avLst/>
          </a:prstGeom>
        </p:spPr>
      </p:pic>
      <p:pic>
        <p:nvPicPr>
          <p:cNvPr id="9" name="Slika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2996" y="4199229"/>
            <a:ext cx="3272860" cy="2178294"/>
          </a:xfrm>
          <a:prstGeom prst="rect">
            <a:avLst/>
          </a:prstGeom>
        </p:spPr>
      </p:pic>
    </p:spTree>
    <p:extLst>
      <p:ext uri="{BB962C8B-B14F-4D97-AF65-F5344CB8AC3E}">
        <p14:creationId xmlns:p14="http://schemas.microsoft.com/office/powerpoint/2010/main" val="173248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6"/>
            <a:ext cx="10515600" cy="726828"/>
          </a:xfrm>
        </p:spPr>
        <p:txBody>
          <a:bodyPr/>
          <a:lstStyle/>
          <a:p>
            <a:r>
              <a:rPr lang="hr-HR" dirty="0" err="1" smtClean="0"/>
              <a:t>Puns</a:t>
            </a:r>
            <a:r>
              <a:rPr lang="en-US" dirty="0" smtClean="0"/>
              <a:t> and word play</a:t>
            </a:r>
            <a:endParaRPr lang="en-US" dirty="0"/>
          </a:p>
        </p:txBody>
      </p:sp>
      <p:pic>
        <p:nvPicPr>
          <p:cNvPr id="4" name="Rezervirano mjesto sadržaja 3"/>
          <p:cNvPicPr>
            <a:picLocks noGrp="1" noChangeAspect="1"/>
          </p:cNvPicPr>
          <p:nvPr>
            <p:ph idx="1"/>
          </p:nvPr>
        </p:nvPicPr>
        <p:blipFill>
          <a:blip r:embed="rId2"/>
          <a:stretch>
            <a:fillRect/>
          </a:stretch>
        </p:blipFill>
        <p:spPr>
          <a:xfrm>
            <a:off x="107253" y="1091954"/>
            <a:ext cx="3908285" cy="1840599"/>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5933" y="328180"/>
            <a:ext cx="2978544" cy="2978544"/>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82" y="3147777"/>
            <a:ext cx="2541252" cy="3392571"/>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2811" y="1646136"/>
            <a:ext cx="3885512" cy="3988046"/>
          </a:xfrm>
          <a:prstGeom prst="rect">
            <a:avLst/>
          </a:prstGeom>
        </p:spPr>
      </p:pic>
    </p:spTree>
    <p:extLst>
      <p:ext uri="{BB962C8B-B14F-4D97-AF65-F5344CB8AC3E}">
        <p14:creationId xmlns:p14="http://schemas.microsoft.com/office/powerpoint/2010/main" val="237199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a:t>Puns</a:t>
            </a:r>
            <a:r>
              <a:rPr lang="en-US" dirty="0"/>
              <a:t> and word play</a:t>
            </a:r>
          </a:p>
        </p:txBody>
      </p:sp>
      <p:pic>
        <p:nvPicPr>
          <p:cNvPr id="4" name="Rezervirano mjesto sadržaja 3"/>
          <p:cNvPicPr>
            <a:picLocks noGrp="1" noChangeAspect="1"/>
          </p:cNvPicPr>
          <p:nvPr>
            <p:ph idx="1"/>
          </p:nvPr>
        </p:nvPicPr>
        <p:blipFill>
          <a:blip r:embed="rId2"/>
          <a:stretch>
            <a:fillRect/>
          </a:stretch>
        </p:blipFill>
        <p:spPr>
          <a:xfrm>
            <a:off x="488949" y="1690688"/>
            <a:ext cx="3708112" cy="3121385"/>
          </a:xfrm>
          <a:prstGeom prst="rect">
            <a:avLst/>
          </a:prstGeom>
        </p:spPr>
      </p:pic>
      <p:pic>
        <p:nvPicPr>
          <p:cNvPr id="5" name="Slika 4"/>
          <p:cNvPicPr>
            <a:picLocks noChangeAspect="1"/>
          </p:cNvPicPr>
          <p:nvPr/>
        </p:nvPicPr>
        <p:blipFill>
          <a:blip r:embed="rId3"/>
          <a:stretch>
            <a:fillRect/>
          </a:stretch>
        </p:blipFill>
        <p:spPr>
          <a:xfrm>
            <a:off x="4401189" y="2512016"/>
            <a:ext cx="3292012" cy="3458123"/>
          </a:xfrm>
          <a:prstGeom prst="rect">
            <a:avLst/>
          </a:prstGeom>
        </p:spPr>
      </p:pic>
      <p:pic>
        <p:nvPicPr>
          <p:cNvPr id="6" name="Slika 5"/>
          <p:cNvPicPr>
            <a:picLocks noChangeAspect="1"/>
          </p:cNvPicPr>
          <p:nvPr/>
        </p:nvPicPr>
        <p:blipFill>
          <a:blip r:embed="rId4"/>
          <a:stretch>
            <a:fillRect/>
          </a:stretch>
        </p:blipFill>
        <p:spPr>
          <a:xfrm>
            <a:off x="7693201" y="240146"/>
            <a:ext cx="4498799" cy="4000932"/>
          </a:xfrm>
          <a:prstGeom prst="rect">
            <a:avLst/>
          </a:prstGeom>
        </p:spPr>
      </p:pic>
    </p:spTree>
    <p:extLst>
      <p:ext uri="{BB962C8B-B14F-4D97-AF65-F5344CB8AC3E}">
        <p14:creationId xmlns:p14="http://schemas.microsoft.com/office/powerpoint/2010/main" val="1315368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smtClean="0"/>
              <a:t>Current</a:t>
            </a:r>
            <a:r>
              <a:rPr lang="hr-HR" dirty="0" smtClean="0"/>
              <a:t> </a:t>
            </a:r>
            <a:r>
              <a:rPr lang="hr-HR" dirty="0" err="1" smtClean="0"/>
              <a:t>events</a:t>
            </a:r>
            <a:endParaRPr lang="en-US" dirty="0"/>
          </a:p>
        </p:txBody>
      </p:sp>
      <p:pic>
        <p:nvPicPr>
          <p:cNvPr id="4" name="Rezervirano mjesto sadržaja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2142" y="2629483"/>
            <a:ext cx="3445376" cy="3186973"/>
          </a:xfrm>
        </p:spPr>
      </p:pic>
      <p:pic>
        <p:nvPicPr>
          <p:cNvPr id="3074" name="Picture 2" descr="Brexit Has Happened And Here Are The 30 Funniest Memes | Bored Pan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4764" y="1539905"/>
            <a:ext cx="3860464" cy="2586511"/>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p:cNvPicPr>
            <a:picLocks noChangeAspect="1"/>
          </p:cNvPicPr>
          <p:nvPr/>
        </p:nvPicPr>
        <p:blipFill>
          <a:blip r:embed="rId5"/>
          <a:stretch>
            <a:fillRect/>
          </a:stretch>
        </p:blipFill>
        <p:spPr>
          <a:xfrm>
            <a:off x="8294255" y="2680773"/>
            <a:ext cx="3550948" cy="2891286"/>
          </a:xfrm>
          <a:prstGeom prst="rect">
            <a:avLst/>
          </a:prstGeom>
        </p:spPr>
      </p:pic>
    </p:spTree>
    <p:extLst>
      <p:ext uri="{BB962C8B-B14F-4D97-AF65-F5344CB8AC3E}">
        <p14:creationId xmlns:p14="http://schemas.microsoft.com/office/powerpoint/2010/main" val="3461653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a:t>Current</a:t>
            </a:r>
            <a:r>
              <a:rPr lang="hr-HR" dirty="0"/>
              <a:t> </a:t>
            </a:r>
            <a:r>
              <a:rPr lang="hr-HR" dirty="0" err="1"/>
              <a:t>events</a:t>
            </a:r>
            <a:endParaRPr lang="en-US" dirty="0"/>
          </a:p>
        </p:txBody>
      </p:sp>
      <p:pic>
        <p:nvPicPr>
          <p:cNvPr id="4" name="Rezervirano mjesto sadržaja 3"/>
          <p:cNvPicPr>
            <a:picLocks noGrp="1" noChangeAspect="1"/>
          </p:cNvPicPr>
          <p:nvPr>
            <p:ph idx="1"/>
          </p:nvPr>
        </p:nvPicPr>
        <p:blipFill>
          <a:blip r:embed="rId2"/>
          <a:stretch>
            <a:fillRect/>
          </a:stretch>
        </p:blipFill>
        <p:spPr>
          <a:xfrm>
            <a:off x="560876" y="1567007"/>
            <a:ext cx="3976719" cy="4351338"/>
          </a:xfrm>
          <a:prstGeom prst="rect">
            <a:avLst/>
          </a:prstGeom>
        </p:spPr>
      </p:pic>
      <p:pic>
        <p:nvPicPr>
          <p:cNvPr id="5" name="Slika 4"/>
          <p:cNvPicPr>
            <a:picLocks noChangeAspect="1"/>
          </p:cNvPicPr>
          <p:nvPr/>
        </p:nvPicPr>
        <p:blipFill>
          <a:blip r:embed="rId3"/>
          <a:stretch>
            <a:fillRect/>
          </a:stretch>
        </p:blipFill>
        <p:spPr>
          <a:xfrm>
            <a:off x="7724476" y="461818"/>
            <a:ext cx="4180620" cy="2807277"/>
          </a:xfrm>
          <a:prstGeom prst="rect">
            <a:avLst/>
          </a:prstGeom>
        </p:spPr>
      </p:pic>
      <p:pic>
        <p:nvPicPr>
          <p:cNvPr id="6" name="Slika 5"/>
          <p:cNvPicPr>
            <a:picLocks noChangeAspect="1"/>
          </p:cNvPicPr>
          <p:nvPr/>
        </p:nvPicPr>
        <p:blipFill rotWithShape="1">
          <a:blip r:embed="rId4"/>
          <a:srcRect l="13236" t="10711" r="13614" b="9714"/>
          <a:stretch/>
        </p:blipFill>
        <p:spPr>
          <a:xfrm>
            <a:off x="4608729" y="3639127"/>
            <a:ext cx="3713235" cy="3029527"/>
          </a:xfrm>
          <a:prstGeom prst="rect">
            <a:avLst/>
          </a:prstGeom>
        </p:spPr>
      </p:pic>
    </p:spTree>
    <p:extLst>
      <p:ext uri="{BB962C8B-B14F-4D97-AF65-F5344CB8AC3E}">
        <p14:creationId xmlns:p14="http://schemas.microsoft.com/office/powerpoint/2010/main" val="2238492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487729"/>
          </a:xfrm>
        </p:spPr>
        <p:txBody>
          <a:bodyPr>
            <a:normAutofit fontScale="90000"/>
          </a:bodyPr>
          <a:lstStyle/>
          <a:p>
            <a:r>
              <a:rPr lang="hr-HR" dirty="0" err="1" smtClean="0"/>
              <a:t>Activities</a:t>
            </a:r>
            <a:r>
              <a:rPr lang="hr-HR" dirty="0" smtClean="0"/>
              <a:t> – </a:t>
            </a:r>
            <a:r>
              <a:rPr lang="hr-HR" dirty="0" err="1" smtClean="0"/>
              <a:t>matching</a:t>
            </a:r>
            <a:r>
              <a:rPr lang="hr-HR" dirty="0" smtClean="0"/>
              <a:t>, </a:t>
            </a:r>
            <a:r>
              <a:rPr lang="hr-HR" dirty="0" err="1" smtClean="0"/>
              <a:t>write</a:t>
            </a:r>
            <a:r>
              <a:rPr lang="hr-HR" dirty="0" smtClean="0"/>
              <a:t> a </a:t>
            </a:r>
            <a:r>
              <a:rPr lang="hr-HR" dirty="0" err="1" smtClean="0"/>
              <a:t>different</a:t>
            </a:r>
            <a:r>
              <a:rPr lang="hr-HR" dirty="0" smtClean="0"/>
              <a:t> </a:t>
            </a:r>
            <a:r>
              <a:rPr lang="hr-HR" dirty="0" err="1" smtClean="0"/>
              <a:t>text</a:t>
            </a:r>
            <a:endParaRPr lang="en-US" dirty="0"/>
          </a:p>
        </p:txBody>
      </p:sp>
      <p:pic>
        <p:nvPicPr>
          <p:cNvPr id="4" name="Slika 3" descr="Shakespeare in the Park? Thus presents the truest relation. Doth anyone partake in my statement. (Zoya)"/>
          <p:cNvPicPr/>
          <p:nvPr/>
        </p:nvPicPr>
        <p:blipFill rotWithShape="1">
          <a:blip r:embed="rId3">
            <a:extLst>
              <a:ext uri="{28A0092B-C50C-407E-A947-70E740481C1C}">
                <a14:useLocalDpi xmlns:a14="http://schemas.microsoft.com/office/drawing/2010/main" val="0"/>
              </a:ext>
            </a:extLst>
          </a:blip>
          <a:srcRect t="-3681" b="3681"/>
          <a:stretch/>
        </p:blipFill>
        <p:spPr bwMode="auto">
          <a:xfrm>
            <a:off x="718127" y="1063869"/>
            <a:ext cx="3788410" cy="2807970"/>
          </a:xfrm>
          <a:prstGeom prst="rect">
            <a:avLst/>
          </a:prstGeom>
          <a:noFill/>
          <a:ln>
            <a:noFill/>
          </a:ln>
        </p:spPr>
      </p:pic>
      <p:pic>
        <p:nvPicPr>
          <p:cNvPr id="6" name="Slika 5" descr="Community Post: The 61 Best Teacher Memes On The Internet"/>
          <p:cNvPicPr/>
          <p:nvPr/>
        </p:nvPicPr>
        <p:blipFill>
          <a:blip r:embed="rId4">
            <a:extLst>
              <a:ext uri="{28A0092B-C50C-407E-A947-70E740481C1C}">
                <a14:useLocalDpi xmlns:a14="http://schemas.microsoft.com/office/drawing/2010/main" val="0"/>
              </a:ext>
            </a:extLst>
          </a:blip>
          <a:srcRect/>
          <a:stretch>
            <a:fillRect/>
          </a:stretch>
        </p:blipFill>
        <p:spPr bwMode="auto">
          <a:xfrm>
            <a:off x="7593884" y="3604225"/>
            <a:ext cx="4446172" cy="2619985"/>
          </a:xfrm>
          <a:prstGeom prst="rect">
            <a:avLst/>
          </a:prstGeom>
          <a:noFill/>
          <a:ln>
            <a:noFill/>
          </a:ln>
        </p:spPr>
      </p:pic>
      <p:pic>
        <p:nvPicPr>
          <p:cNvPr id="4098" name="Picture 2" descr="Relatable school memes images on Favim.com"/>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627419" y="2111401"/>
            <a:ext cx="2845583" cy="321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832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smtClean="0"/>
              <a:t>Templates</a:t>
            </a:r>
            <a:endParaRPr lang="en-US" dirty="0"/>
          </a:p>
        </p:txBody>
      </p:sp>
      <p:pic>
        <p:nvPicPr>
          <p:cNvPr id="5" name="Rezervirano mjesto sadržaja 4"/>
          <p:cNvPicPr>
            <a:picLocks noGrp="1" noChangeAspect="1"/>
          </p:cNvPicPr>
          <p:nvPr>
            <p:ph idx="1"/>
          </p:nvPr>
        </p:nvPicPr>
        <p:blipFill>
          <a:blip r:embed="rId3"/>
          <a:stretch>
            <a:fillRect/>
          </a:stretch>
        </p:blipFill>
        <p:spPr>
          <a:xfrm>
            <a:off x="668530" y="2041236"/>
            <a:ext cx="3589216" cy="3084946"/>
          </a:xfrm>
          <a:prstGeom prst="rect">
            <a:avLst/>
          </a:prstGeom>
        </p:spPr>
      </p:pic>
      <p:pic>
        <p:nvPicPr>
          <p:cNvPr id="2052" name="Picture 4" descr="Meme Templates - MeMe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112" y="2041236"/>
            <a:ext cx="27717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nding Neverland Blank Meme Template - Imgfl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6619" y="1347511"/>
            <a:ext cx="3270250" cy="463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075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pis nije dostu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908" y="628073"/>
            <a:ext cx="5311630" cy="531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21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4294967295"/>
          </p:nvPr>
        </p:nvSpPr>
        <p:spPr>
          <a:xfrm>
            <a:off x="1757778" y="2095130"/>
            <a:ext cx="8757821" cy="4102470"/>
          </a:xfrm>
        </p:spPr>
        <p:txBody>
          <a:bodyPr/>
          <a:lstStyle/>
          <a:p>
            <a:pPr marL="0" indent="0" algn="ctr">
              <a:buNone/>
            </a:pPr>
            <a:endParaRPr lang="hr-HR" dirty="0"/>
          </a:p>
          <a:p>
            <a:pPr marL="0" indent="0" algn="ctr">
              <a:buNone/>
            </a:pPr>
            <a:endParaRPr lang="hr-HR" dirty="0" smtClean="0"/>
          </a:p>
          <a:p>
            <a:pPr marL="0" indent="0" algn="ctr">
              <a:buNone/>
            </a:pPr>
            <a:endParaRPr lang="hr-HR" dirty="0" smtClean="0"/>
          </a:p>
          <a:p>
            <a:pPr marL="0" indent="0" algn="ctr">
              <a:buNone/>
            </a:pPr>
            <a:endParaRPr lang="hr-HR" dirty="0"/>
          </a:p>
          <a:p>
            <a:pPr marL="0" indent="0" algn="ctr">
              <a:buNone/>
            </a:pPr>
            <a:endParaRPr lang="hr-HR" dirty="0" smtClean="0"/>
          </a:p>
          <a:p>
            <a:pPr marL="0" indent="0" algn="ctr">
              <a:buNone/>
            </a:pPr>
            <a:endParaRPr lang="hr-HR" dirty="0"/>
          </a:p>
          <a:p>
            <a:pPr marL="0" indent="0" algn="ctr">
              <a:buNone/>
            </a:pPr>
            <a:r>
              <a:rPr lang="hr-HR" dirty="0" smtClean="0"/>
              <a:t>Mirna </a:t>
            </a:r>
            <a:r>
              <a:rPr lang="hr-HR" dirty="0" err="1" smtClean="0"/>
              <a:t>Kurtović</a:t>
            </a:r>
            <a:r>
              <a:rPr lang="hr-HR" dirty="0" smtClean="0"/>
              <a:t> </a:t>
            </a:r>
            <a:r>
              <a:rPr lang="en-US" dirty="0" smtClean="0"/>
              <a:t>mirna.kurtovic@os.t-com.hr</a:t>
            </a:r>
            <a:endParaRPr lang="hr-HR" dirty="0" smtClean="0"/>
          </a:p>
          <a:p>
            <a:pPr marL="0" indent="0" algn="ctr">
              <a:buNone/>
            </a:pPr>
            <a:r>
              <a:rPr lang="hr-HR" dirty="0" smtClean="0"/>
              <a:t>Ksenija </a:t>
            </a:r>
            <a:r>
              <a:rPr lang="hr-HR" dirty="0" err="1" smtClean="0"/>
              <a:t>Benčina</a:t>
            </a:r>
            <a:r>
              <a:rPr lang="hr-HR" dirty="0" smtClean="0"/>
              <a:t> 	</a:t>
            </a:r>
            <a:r>
              <a:rPr lang="hr-HR" dirty="0" err="1" smtClean="0"/>
              <a:t>kbencina</a:t>
            </a:r>
            <a:r>
              <a:rPr lang="hr-HR" dirty="0" smtClean="0"/>
              <a:t>@</a:t>
            </a:r>
            <a:r>
              <a:rPr lang="en-US" dirty="0" err="1" smtClean="0"/>
              <a:t>foozos</a:t>
            </a:r>
            <a:r>
              <a:rPr lang="hr-HR" dirty="0" smtClean="0"/>
              <a:t>.</a:t>
            </a:r>
            <a:r>
              <a:rPr lang="en-US" dirty="0" err="1" smtClean="0"/>
              <a:t>hr</a:t>
            </a:r>
            <a:endParaRPr lang="en-US"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3830" y="715022"/>
            <a:ext cx="3793354" cy="3793354"/>
          </a:xfrm>
          <a:prstGeom prst="rect">
            <a:avLst/>
          </a:prstGeom>
        </p:spPr>
      </p:pic>
    </p:spTree>
    <p:extLst>
      <p:ext uri="{BB962C8B-B14F-4D97-AF65-F5344CB8AC3E}">
        <p14:creationId xmlns:p14="http://schemas.microsoft.com/office/powerpoint/2010/main" val="1097721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smtClean="0"/>
              <a:t>Memes</a:t>
            </a:r>
            <a:endParaRPr lang="en-US" b="1" dirty="0"/>
          </a:p>
        </p:txBody>
      </p:sp>
      <p:sp>
        <p:nvSpPr>
          <p:cNvPr id="3" name="Rezervirano mjesto sadržaja 2"/>
          <p:cNvSpPr>
            <a:spLocks noGrp="1"/>
          </p:cNvSpPr>
          <p:nvPr>
            <p:ph idx="1"/>
          </p:nvPr>
        </p:nvSpPr>
        <p:spPr/>
        <p:txBody>
          <a:bodyPr/>
          <a:lstStyle/>
          <a:p>
            <a:pPr marL="0" indent="0">
              <a:buNone/>
            </a:pPr>
            <a:r>
              <a:rPr lang="en-US" dirty="0" smtClean="0"/>
              <a:t>Memeable</a:t>
            </a:r>
          </a:p>
          <a:p>
            <a:pPr marL="0" indent="0">
              <a:buNone/>
            </a:pPr>
            <a:r>
              <a:rPr lang="en-US" dirty="0" smtClean="0"/>
              <a:t> </a:t>
            </a:r>
            <a:endParaRPr lang="en-US" dirty="0"/>
          </a:p>
        </p:txBody>
      </p:sp>
      <p:pic>
        <p:nvPicPr>
          <p:cNvPr id="4" name="Slika 3"/>
          <p:cNvPicPr>
            <a:picLocks noChangeAspect="1"/>
          </p:cNvPicPr>
          <p:nvPr/>
        </p:nvPicPr>
        <p:blipFill>
          <a:blip r:embed="rId3"/>
          <a:stretch>
            <a:fillRect/>
          </a:stretch>
        </p:blipFill>
        <p:spPr>
          <a:xfrm>
            <a:off x="1307379" y="3148774"/>
            <a:ext cx="4788621" cy="3067319"/>
          </a:xfrm>
          <a:prstGeom prst="rect">
            <a:avLst/>
          </a:prstGeom>
        </p:spPr>
      </p:pic>
      <p:pic>
        <p:nvPicPr>
          <p:cNvPr id="5" name="Slika 4"/>
          <p:cNvPicPr>
            <a:picLocks noChangeAspect="1"/>
          </p:cNvPicPr>
          <p:nvPr/>
        </p:nvPicPr>
        <p:blipFill>
          <a:blip r:embed="rId4"/>
          <a:stretch>
            <a:fillRect/>
          </a:stretch>
        </p:blipFill>
        <p:spPr>
          <a:xfrm>
            <a:off x="5704608" y="217416"/>
            <a:ext cx="3458441" cy="2305627"/>
          </a:xfrm>
          <a:prstGeom prst="rect">
            <a:avLst/>
          </a:prstGeom>
        </p:spPr>
      </p:pic>
      <p:pic>
        <p:nvPicPr>
          <p:cNvPr id="6" name="Slika 5"/>
          <p:cNvPicPr>
            <a:picLocks noChangeAspect="1"/>
          </p:cNvPicPr>
          <p:nvPr/>
        </p:nvPicPr>
        <p:blipFill>
          <a:blip r:embed="rId5"/>
          <a:stretch>
            <a:fillRect/>
          </a:stretch>
        </p:blipFill>
        <p:spPr>
          <a:xfrm>
            <a:off x="7841674" y="2953362"/>
            <a:ext cx="1511732" cy="3262731"/>
          </a:xfrm>
          <a:prstGeom prst="rect">
            <a:avLst/>
          </a:prstGeom>
        </p:spPr>
      </p:pic>
    </p:spTree>
    <p:extLst>
      <p:ext uri="{BB962C8B-B14F-4D97-AF65-F5344CB8AC3E}">
        <p14:creationId xmlns:p14="http://schemas.microsoft.com/office/powerpoint/2010/main" val="3713714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5"/>
            <a:ext cx="10515600" cy="961231"/>
          </a:xfrm>
        </p:spPr>
        <p:txBody>
          <a:bodyPr/>
          <a:lstStyle/>
          <a:p>
            <a:r>
              <a:rPr lang="hr-HR" b="1" dirty="0" err="1" smtClean="0"/>
              <a:t>Memes</a:t>
            </a:r>
            <a:r>
              <a:rPr lang="hr-HR" b="1" dirty="0" smtClean="0"/>
              <a:t> - </a:t>
            </a:r>
            <a:r>
              <a:rPr lang="hr-HR" dirty="0"/>
              <a:t>images </a:t>
            </a:r>
            <a:r>
              <a:rPr lang="hr-HR" dirty="0" err="1"/>
              <a:t>and</a:t>
            </a:r>
            <a:r>
              <a:rPr lang="hr-HR" dirty="0"/>
              <a:t> </a:t>
            </a:r>
            <a:r>
              <a:rPr lang="hr-HR" dirty="0" err="1" smtClean="0"/>
              <a:t>text</a:t>
            </a:r>
            <a:endParaRPr lang="en-US" b="1" dirty="0"/>
          </a:p>
        </p:txBody>
      </p:sp>
      <p:pic>
        <p:nvPicPr>
          <p:cNvPr id="8" name="Rezervirano mjesto sadržaja 7"/>
          <p:cNvPicPr>
            <a:picLocks noGrp="1" noChangeAspect="1"/>
          </p:cNvPicPr>
          <p:nvPr>
            <p:ph idx="1"/>
          </p:nvPr>
        </p:nvPicPr>
        <p:blipFill>
          <a:blip r:embed="rId2"/>
          <a:stretch>
            <a:fillRect/>
          </a:stretch>
        </p:blipFill>
        <p:spPr>
          <a:xfrm>
            <a:off x="2074191" y="4442915"/>
            <a:ext cx="3865710" cy="2234153"/>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579" y="1326356"/>
            <a:ext cx="3472207" cy="2777070"/>
          </a:xfrm>
          <a:prstGeom prst="rect">
            <a:avLst/>
          </a:prstGeom>
        </p:spPr>
      </p:pic>
      <p:pic>
        <p:nvPicPr>
          <p:cNvPr id="5" name="Slika 4"/>
          <p:cNvPicPr>
            <a:picLocks noChangeAspect="1"/>
          </p:cNvPicPr>
          <p:nvPr/>
        </p:nvPicPr>
        <p:blipFill>
          <a:blip r:embed="rId4"/>
          <a:stretch>
            <a:fillRect/>
          </a:stretch>
        </p:blipFill>
        <p:spPr>
          <a:xfrm>
            <a:off x="7051430" y="3827684"/>
            <a:ext cx="3865685" cy="2489956"/>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495" y="1326356"/>
            <a:ext cx="2825392" cy="2825392"/>
          </a:xfrm>
          <a:prstGeom prst="rect">
            <a:avLst/>
          </a:prstGeom>
        </p:spPr>
      </p:pic>
      <p:pic>
        <p:nvPicPr>
          <p:cNvPr id="7" name="Slika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8139" y="429968"/>
            <a:ext cx="3915661" cy="2871485"/>
          </a:xfrm>
          <a:prstGeom prst="rect">
            <a:avLst/>
          </a:prstGeom>
        </p:spPr>
      </p:pic>
    </p:spTree>
    <p:extLst>
      <p:ext uri="{BB962C8B-B14F-4D97-AF65-F5344CB8AC3E}">
        <p14:creationId xmlns:p14="http://schemas.microsoft.com/office/powerpoint/2010/main" val="3480477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b="4400"/>
          <a:stretch/>
        </p:blipFill>
        <p:spPr>
          <a:xfrm>
            <a:off x="342900" y="128418"/>
            <a:ext cx="3594100" cy="3113087"/>
          </a:xfrm>
        </p:spPr>
      </p:pic>
      <p:pic>
        <p:nvPicPr>
          <p:cNvPr id="3" name="Slika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7081" y="3938953"/>
            <a:ext cx="3329088" cy="2441331"/>
          </a:xfrm>
          <a:prstGeom prst="rect">
            <a:avLst/>
          </a:prstGeom>
        </p:spPr>
      </p:pic>
      <p:pic>
        <p:nvPicPr>
          <p:cNvPr id="5" name="Slika 4"/>
          <p:cNvPicPr>
            <a:picLocks noChangeAspect="1"/>
          </p:cNvPicPr>
          <p:nvPr/>
        </p:nvPicPr>
        <p:blipFill rotWithShape="1">
          <a:blip r:embed="rId5">
            <a:extLst>
              <a:ext uri="{28A0092B-C50C-407E-A947-70E740481C1C}">
                <a14:useLocalDpi xmlns:a14="http://schemas.microsoft.com/office/drawing/2010/main" val="0"/>
              </a:ext>
            </a:extLst>
          </a:blip>
          <a:srcRect b="9522"/>
          <a:stretch/>
        </p:blipFill>
        <p:spPr>
          <a:xfrm>
            <a:off x="8950569" y="240195"/>
            <a:ext cx="2895600" cy="3259143"/>
          </a:xfrm>
          <a:prstGeom prst="rect">
            <a:avLst/>
          </a:prstGeom>
        </p:spPr>
      </p:pic>
      <p:pic>
        <p:nvPicPr>
          <p:cNvPr id="6" name="Slika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5795" y="240195"/>
            <a:ext cx="2995979" cy="3001310"/>
          </a:xfrm>
          <a:prstGeom prst="rect">
            <a:avLst/>
          </a:prstGeom>
        </p:spPr>
      </p:pic>
      <p:pic>
        <p:nvPicPr>
          <p:cNvPr id="7" name="Slika 6"/>
          <p:cNvPicPr>
            <a:picLocks noChangeAspect="1"/>
          </p:cNvPicPr>
          <p:nvPr/>
        </p:nvPicPr>
        <p:blipFill>
          <a:blip r:embed="rId7"/>
          <a:stretch>
            <a:fillRect/>
          </a:stretch>
        </p:blipFill>
        <p:spPr>
          <a:xfrm>
            <a:off x="4832961" y="3853594"/>
            <a:ext cx="3221645" cy="2526690"/>
          </a:xfrm>
          <a:prstGeom prst="rect">
            <a:avLst/>
          </a:prstGeom>
        </p:spPr>
      </p:pic>
      <p:pic>
        <p:nvPicPr>
          <p:cNvPr id="8" name="Slika 7"/>
          <p:cNvPicPr>
            <a:picLocks noChangeAspect="1"/>
          </p:cNvPicPr>
          <p:nvPr/>
        </p:nvPicPr>
        <p:blipFill>
          <a:blip r:embed="rId8"/>
          <a:stretch>
            <a:fillRect/>
          </a:stretch>
        </p:blipFill>
        <p:spPr>
          <a:xfrm>
            <a:off x="342900" y="3477449"/>
            <a:ext cx="3757663" cy="3278980"/>
          </a:xfrm>
          <a:prstGeom prst="rect">
            <a:avLst/>
          </a:prstGeom>
        </p:spPr>
      </p:pic>
    </p:spTree>
    <p:extLst>
      <p:ext uri="{BB962C8B-B14F-4D97-AF65-F5344CB8AC3E}">
        <p14:creationId xmlns:p14="http://schemas.microsoft.com/office/powerpoint/2010/main" val="37167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b="1" dirty="0" err="1" smtClean="0"/>
              <a:t>Memes</a:t>
            </a:r>
            <a:r>
              <a:rPr lang="hr-HR" b="1" dirty="0" smtClean="0"/>
              <a:t> – </a:t>
            </a:r>
            <a:r>
              <a:rPr lang="hr-HR" dirty="0" err="1" smtClean="0"/>
              <a:t>only</a:t>
            </a:r>
            <a:r>
              <a:rPr lang="hr-HR" dirty="0" smtClean="0"/>
              <a:t> </a:t>
            </a:r>
            <a:r>
              <a:rPr lang="hr-HR" dirty="0" err="1" smtClean="0"/>
              <a:t>text</a:t>
            </a:r>
            <a:endParaRPr lang="en-US" dirty="0"/>
          </a:p>
        </p:txBody>
      </p:sp>
      <p:sp>
        <p:nvSpPr>
          <p:cNvPr id="3" name="Rezervirano mjesto sadržaja 2"/>
          <p:cNvSpPr>
            <a:spLocks noGrp="1"/>
          </p:cNvSpPr>
          <p:nvPr>
            <p:ph idx="1"/>
          </p:nvPr>
        </p:nvSpPr>
        <p:spPr/>
        <p:txBody>
          <a:bodyPr/>
          <a:lstStyle/>
          <a:p>
            <a:r>
              <a:rPr lang="en-GB" dirty="0" smtClean="0"/>
              <a:t>Common openings and sentences: </a:t>
            </a:r>
          </a:p>
          <a:p>
            <a:pPr lvl="2"/>
            <a:r>
              <a:rPr lang="en-GB" sz="2400" dirty="0" smtClean="0"/>
              <a:t>Shout out to all the…</a:t>
            </a:r>
          </a:p>
          <a:p>
            <a:pPr lvl="2"/>
            <a:r>
              <a:rPr lang="en-GB" sz="2400" dirty="0" smtClean="0"/>
              <a:t>I don’t know who needs to hear this, but…</a:t>
            </a:r>
          </a:p>
          <a:p>
            <a:pPr lvl="2"/>
            <a:r>
              <a:rPr lang="en-GB" sz="2400" dirty="0" smtClean="0"/>
              <a:t>When (someone) …</a:t>
            </a:r>
          </a:p>
          <a:p>
            <a:pPr lvl="2"/>
            <a:r>
              <a:rPr lang="en-GB" sz="2400" dirty="0" smtClean="0"/>
              <a:t>Me trying to…</a:t>
            </a:r>
          </a:p>
          <a:p>
            <a:pPr lvl="2"/>
            <a:r>
              <a:rPr lang="en-GB" sz="2400" dirty="0" smtClean="0"/>
              <a:t>What I say…/ What (someone) hears…</a:t>
            </a:r>
          </a:p>
          <a:p>
            <a:pPr lvl="2"/>
            <a:r>
              <a:rPr lang="en-GB" sz="2400" dirty="0" smtClean="0"/>
              <a:t>Literally no one: …. Me / Someone: </a:t>
            </a:r>
          </a:p>
          <a:p>
            <a:pPr lvl="2"/>
            <a:r>
              <a:rPr lang="en-GB" sz="2400" dirty="0" smtClean="0"/>
              <a:t>(someone) be like…</a:t>
            </a:r>
          </a:p>
          <a:p>
            <a:pPr lvl="2"/>
            <a:r>
              <a:rPr lang="en-GB" sz="2400" dirty="0" smtClean="0"/>
              <a:t>… Asking for a friend</a:t>
            </a:r>
          </a:p>
          <a:p>
            <a:pPr marL="914400" lvl="2" indent="0">
              <a:buNone/>
            </a:pPr>
            <a:endParaRPr lang="en-GB" dirty="0"/>
          </a:p>
        </p:txBody>
      </p:sp>
    </p:spTree>
    <p:extLst>
      <p:ext uri="{BB962C8B-B14F-4D97-AF65-F5344CB8AC3E}">
        <p14:creationId xmlns:p14="http://schemas.microsoft.com/office/powerpoint/2010/main" val="2218759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254275" y="3636070"/>
            <a:ext cx="3377873" cy="2268353"/>
          </a:xfr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val="0"/>
              </a:ext>
            </a:extLst>
          </a:blip>
          <a:srcRect b="10991"/>
          <a:stretch/>
        </p:blipFill>
        <p:spPr>
          <a:xfrm>
            <a:off x="6941597" y="560062"/>
            <a:ext cx="2748746" cy="2491937"/>
          </a:xfrm>
          <a:prstGeom prst="rect">
            <a:avLst/>
          </a:prstGeom>
          <a:ln w="38100">
            <a:solidFill>
              <a:schemeClr val="tx1"/>
            </a:solidFill>
            <a:prstDash val="sysDot"/>
          </a:ln>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834" y="465839"/>
            <a:ext cx="2680384" cy="2680384"/>
          </a:xfrm>
          <a:prstGeom prst="rect">
            <a:avLst/>
          </a:prstGeom>
        </p:spPr>
      </p:pic>
      <p:pic>
        <p:nvPicPr>
          <p:cNvPr id="3" name="Slika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7054" y="3409026"/>
            <a:ext cx="2495397" cy="2495397"/>
          </a:xfrm>
          <a:prstGeom prst="rect">
            <a:avLst/>
          </a:prstGeom>
          <a:ln>
            <a:solidFill>
              <a:schemeClr val="tx1"/>
            </a:solidFill>
            <a:prstDash val="lgDash"/>
          </a:ln>
        </p:spPr>
      </p:pic>
    </p:spTree>
    <p:extLst>
      <p:ext uri="{BB962C8B-B14F-4D97-AF65-F5344CB8AC3E}">
        <p14:creationId xmlns:p14="http://schemas.microsoft.com/office/powerpoint/2010/main" val="225670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smtClean="0"/>
              <a:t>Activities</a:t>
            </a:r>
            <a:endParaRPr lang="en-GB" dirty="0"/>
          </a:p>
        </p:txBody>
      </p:sp>
      <p:sp>
        <p:nvSpPr>
          <p:cNvPr id="3" name="Rezervirano mjesto sadržaja 2"/>
          <p:cNvSpPr>
            <a:spLocks noGrp="1"/>
          </p:cNvSpPr>
          <p:nvPr>
            <p:ph idx="1"/>
          </p:nvPr>
        </p:nvSpPr>
        <p:spPr/>
        <p:txBody>
          <a:bodyPr/>
          <a:lstStyle/>
          <a:p>
            <a:r>
              <a:rPr lang="en-GB" dirty="0" smtClean="0"/>
              <a:t>Grammar</a:t>
            </a:r>
          </a:p>
          <a:p>
            <a:r>
              <a:rPr lang="en-GB" dirty="0" smtClean="0"/>
              <a:t>Vocabulary </a:t>
            </a:r>
          </a:p>
          <a:p>
            <a:r>
              <a:rPr lang="en-GB" dirty="0" smtClean="0"/>
              <a:t>Speaking </a:t>
            </a:r>
          </a:p>
          <a:p>
            <a:r>
              <a:rPr lang="en-GB" dirty="0" smtClean="0"/>
              <a:t>Writing</a:t>
            </a:r>
          </a:p>
          <a:p>
            <a:r>
              <a:rPr lang="en-GB" dirty="0" smtClean="0"/>
              <a:t>Translation</a:t>
            </a:r>
          </a:p>
          <a:p>
            <a:r>
              <a:rPr lang="en-GB" dirty="0" smtClean="0"/>
              <a:t>Searching for additional information</a:t>
            </a:r>
          </a:p>
          <a:p>
            <a:endParaRPr lang="en-GB" dirty="0"/>
          </a:p>
        </p:txBody>
      </p:sp>
    </p:spTree>
    <p:extLst>
      <p:ext uri="{BB962C8B-B14F-4D97-AF65-F5344CB8AC3E}">
        <p14:creationId xmlns:p14="http://schemas.microsoft.com/office/powerpoint/2010/main" val="594975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smtClean="0"/>
              <a:t>Grammar practice – correcting mistakes</a:t>
            </a:r>
            <a:endParaRPr lang="en-US" dirty="0"/>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890" y="1832470"/>
            <a:ext cx="4286250" cy="3743325"/>
          </a:xfrm>
        </p:spPr>
      </p:pic>
    </p:spTree>
    <p:extLst>
      <p:ext uri="{BB962C8B-B14F-4D97-AF65-F5344CB8AC3E}">
        <p14:creationId xmlns:p14="http://schemas.microsoft.com/office/powerpoint/2010/main" val="173869143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520</Words>
  <Application>Microsoft Office PowerPoint</Application>
  <PresentationFormat>Široki zaslon</PresentationFormat>
  <Paragraphs>81</Paragraphs>
  <Slides>27</Slides>
  <Notes>13</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27</vt:i4>
      </vt:variant>
    </vt:vector>
  </HeadingPairs>
  <TitlesOfParts>
    <vt:vector size="31" baseType="lpstr">
      <vt:lpstr>Arial</vt:lpstr>
      <vt:lpstr>Calibri</vt:lpstr>
      <vt:lpstr>Calibri Light</vt:lpstr>
      <vt:lpstr>Tema sustava Office</vt:lpstr>
      <vt:lpstr>MEME - Making English More Entertaining</vt:lpstr>
      <vt:lpstr>Memes</vt:lpstr>
      <vt:lpstr>Memes</vt:lpstr>
      <vt:lpstr>Memes - images and text</vt:lpstr>
      <vt:lpstr>PowerPoint prezentacija</vt:lpstr>
      <vt:lpstr>Memes – only text</vt:lpstr>
      <vt:lpstr>PowerPoint prezentacija</vt:lpstr>
      <vt:lpstr>Activities</vt:lpstr>
      <vt:lpstr>Grammar practice – correcting mistakes</vt:lpstr>
      <vt:lpstr>Correcting mistakes</vt:lpstr>
      <vt:lpstr>Correcting mistakes</vt:lpstr>
      <vt:lpstr>Correlation with other subjects – Art </vt:lpstr>
      <vt:lpstr>Correlation with other subjects – Art </vt:lpstr>
      <vt:lpstr>Correlation with other subjects – History </vt:lpstr>
      <vt:lpstr>Science</vt:lpstr>
      <vt:lpstr>Correlation with other subjects – Mathematics</vt:lpstr>
      <vt:lpstr>Culture</vt:lpstr>
      <vt:lpstr>Popular culture – series and films  </vt:lpstr>
      <vt:lpstr>Students’ memes about Croatian culture</vt:lpstr>
      <vt:lpstr>Puns and word play</vt:lpstr>
      <vt:lpstr>Puns and word play</vt:lpstr>
      <vt:lpstr>Current events</vt:lpstr>
      <vt:lpstr>Current events</vt:lpstr>
      <vt:lpstr>Activities – matching, write a different text</vt:lpstr>
      <vt:lpstr>Templates</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MEME - Making English more entertaining</dc:title>
  <dc:creator>Windows korisnik</dc:creator>
  <cp:lastModifiedBy>Windows User</cp:lastModifiedBy>
  <cp:revision>44</cp:revision>
  <dcterms:created xsi:type="dcterms:W3CDTF">2020-02-14T09:33:22Z</dcterms:created>
  <dcterms:modified xsi:type="dcterms:W3CDTF">2021-11-09T21:18:35Z</dcterms:modified>
</cp:coreProperties>
</file>